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8" r:id="rId3"/>
    <p:sldId id="279" r:id="rId4"/>
    <p:sldId id="258" r:id="rId5"/>
    <p:sldId id="297" r:id="rId6"/>
    <p:sldId id="260" r:id="rId7"/>
    <p:sldId id="277" r:id="rId8"/>
    <p:sldId id="274" r:id="rId9"/>
    <p:sldId id="288" r:id="rId10"/>
    <p:sldId id="262" r:id="rId11"/>
    <p:sldId id="300" r:id="rId12"/>
    <p:sldId id="263" r:id="rId13"/>
    <p:sldId id="259" r:id="rId14"/>
    <p:sldId id="305" r:id="rId15"/>
    <p:sldId id="303" r:id="rId16"/>
    <p:sldId id="304" r:id="rId17"/>
    <p:sldId id="307" r:id="rId18"/>
    <p:sldId id="261" r:id="rId19"/>
    <p:sldId id="264" r:id="rId20"/>
    <p:sldId id="301" r:id="rId21"/>
    <p:sldId id="270" r:id="rId22"/>
    <p:sldId id="273" r:id="rId23"/>
    <p:sldId id="298" r:id="rId24"/>
    <p:sldId id="295" r:id="rId25"/>
    <p:sldId id="266" r:id="rId26"/>
    <p:sldId id="283" r:id="rId27"/>
    <p:sldId id="268" r:id="rId28"/>
    <p:sldId id="287"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uta Zdanevičienė" initials="BZ" lastIdx="1" clrIdx="0">
    <p:extLst>
      <p:ext uri="{19B8F6BF-5375-455C-9EA6-DF929625EA0E}">
        <p15:presenceInfo xmlns:p15="http://schemas.microsoft.com/office/powerpoint/2012/main" userId="S-1-5-21-941125595-1465429292-847872549-1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4" d="100"/>
          <a:sy n="114" d="100"/>
        </p:scale>
        <p:origin x="30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Sheet1!$K$5</c:f>
              <c:strCache>
                <c:ptCount val="1"/>
                <c:pt idx="0">
                  <c:v>MMR1 (2 m. amžiaus)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3053846632367103E-2"/>
                  <c:y val="-2.6987054713597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EE-43FD-B14B-097DC98BA9F3}"/>
                </c:ext>
              </c:extLst>
            </c:dLbl>
            <c:dLbl>
              <c:idx val="1"/>
              <c:layout>
                <c:manualLayout>
                  <c:x val="-3.6595819013495179E-2"/>
                  <c:y val="3.049674159300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EE-43FD-B14B-097DC98BA9F3}"/>
                </c:ext>
              </c:extLst>
            </c:dLbl>
            <c:dLbl>
              <c:idx val="2"/>
              <c:layout>
                <c:manualLayout>
                  <c:x val="-3.6595769637512113E-2"/>
                  <c:y val="-4.2408228835652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EE-43FD-B14B-097DC98BA9F3}"/>
                </c:ext>
              </c:extLst>
            </c:dLbl>
            <c:dLbl>
              <c:idx val="3"/>
              <c:layout>
                <c:manualLayout>
                  <c:x val="1.4563309257047527E-2"/>
                  <c:y val="-1.96868392884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EE-43FD-B14B-097DC98BA9F3}"/>
                </c:ext>
              </c:extLst>
            </c:dLbl>
            <c:dLbl>
              <c:idx val="4"/>
              <c:layout>
                <c:manualLayout>
                  <c:x val="-4.0901154300748747E-2"/>
                  <c:y val="3.8552935305138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EE-43FD-B14B-097DC98BA9F3}"/>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Sheet1!$L$4:$P$4</c:f>
              <c:numCache>
                <c:formatCode>General</c:formatCode>
                <c:ptCount val="5"/>
                <c:pt idx="0">
                  <c:v>2014</c:v>
                </c:pt>
                <c:pt idx="1">
                  <c:v>2015</c:v>
                </c:pt>
                <c:pt idx="2">
                  <c:v>2016</c:v>
                </c:pt>
                <c:pt idx="3">
                  <c:v>2017</c:v>
                </c:pt>
                <c:pt idx="4">
                  <c:v>2018</c:v>
                </c:pt>
              </c:numCache>
            </c:numRef>
          </c:cat>
          <c:val>
            <c:numRef>
              <c:f>Sheet1!$L$5:$P$5</c:f>
              <c:numCache>
                <c:formatCode>General</c:formatCode>
                <c:ptCount val="5"/>
                <c:pt idx="0">
                  <c:v>92.05</c:v>
                </c:pt>
                <c:pt idx="1">
                  <c:v>93.33</c:v>
                </c:pt>
                <c:pt idx="2">
                  <c:v>91.92</c:v>
                </c:pt>
                <c:pt idx="3">
                  <c:v>93.16</c:v>
                </c:pt>
                <c:pt idx="4">
                  <c:v>92.09</c:v>
                </c:pt>
              </c:numCache>
            </c:numRef>
          </c:val>
          <c:smooth val="0"/>
          <c:extLst>
            <c:ext xmlns:c16="http://schemas.microsoft.com/office/drawing/2014/chart" uri="{C3380CC4-5D6E-409C-BE32-E72D297353CC}">
              <c16:uniqueId val="{00000005-54EE-43FD-B14B-097DC98BA9F3}"/>
            </c:ext>
          </c:extLst>
        </c:ser>
        <c:ser>
          <c:idx val="1"/>
          <c:order val="1"/>
          <c:tx>
            <c:strRef>
              <c:f>Sheet1!$K$6</c:f>
              <c:strCache>
                <c:ptCount val="1"/>
                <c:pt idx="0">
                  <c:v>MMR2 (8 m. amžiaus)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6595769637512036E-2"/>
                  <c:y val="3.4697641774625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EE-43FD-B14B-097DC98BA9F3}"/>
                </c:ext>
              </c:extLst>
            </c:dLbl>
            <c:dLbl>
              <c:idx val="1"/>
              <c:layout>
                <c:manualLayout>
                  <c:x val="-3.8748461969130392E-2"/>
                  <c:y val="4.2408228835652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EE-43FD-B14B-097DC98BA9F3}"/>
                </c:ext>
              </c:extLst>
            </c:dLbl>
            <c:dLbl>
              <c:idx val="2"/>
              <c:layout>
                <c:manualLayout>
                  <c:x val="-4.0901154300748747E-2"/>
                  <c:y val="3.855293530513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EE-43FD-B14B-097DC98BA9F3}"/>
                </c:ext>
              </c:extLst>
            </c:dLbl>
            <c:dLbl>
              <c:idx val="3"/>
              <c:layout>
                <c:manualLayout>
                  <c:x val="-3.8748461969130468E-2"/>
                  <c:y val="4.6263522366166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EE-43FD-B14B-097DC98BA9F3}"/>
                </c:ext>
              </c:extLst>
            </c:dLbl>
            <c:dLbl>
              <c:idx val="4"/>
              <c:layout>
                <c:manualLayout>
                  <c:x val="-6.4580769948550656E-3"/>
                  <c:y val="-2.6987054713597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EE-43FD-B14B-097DC98BA9F3}"/>
                </c:ext>
              </c:extLst>
            </c:dLbl>
            <c:spPr>
              <a:noFill/>
              <a:ln>
                <a:solidFill>
                  <a:schemeClr val="accent2"/>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Sheet1!$L$4:$P$4</c:f>
              <c:numCache>
                <c:formatCode>General</c:formatCode>
                <c:ptCount val="5"/>
                <c:pt idx="0">
                  <c:v>2014</c:v>
                </c:pt>
                <c:pt idx="1">
                  <c:v>2015</c:v>
                </c:pt>
                <c:pt idx="2">
                  <c:v>2016</c:v>
                </c:pt>
                <c:pt idx="3">
                  <c:v>2017</c:v>
                </c:pt>
                <c:pt idx="4">
                  <c:v>2018</c:v>
                </c:pt>
              </c:numCache>
            </c:numRef>
          </c:cat>
          <c:val>
            <c:numRef>
              <c:f>Sheet1!$L$6:$P$6</c:f>
              <c:numCache>
                <c:formatCode>General</c:formatCode>
                <c:ptCount val="5"/>
                <c:pt idx="0">
                  <c:v>89.61</c:v>
                </c:pt>
                <c:pt idx="1">
                  <c:v>91.05</c:v>
                </c:pt>
                <c:pt idx="2">
                  <c:v>89.61</c:v>
                </c:pt>
                <c:pt idx="3">
                  <c:v>91.79</c:v>
                </c:pt>
                <c:pt idx="4">
                  <c:v>92.86</c:v>
                </c:pt>
              </c:numCache>
            </c:numRef>
          </c:val>
          <c:smooth val="0"/>
          <c:extLst>
            <c:ext xmlns:c16="http://schemas.microsoft.com/office/drawing/2014/chart" uri="{C3380CC4-5D6E-409C-BE32-E72D297353CC}">
              <c16:uniqueId val="{0000000B-54EE-43FD-B14B-097DC98BA9F3}"/>
            </c:ext>
          </c:extLst>
        </c:ser>
        <c:dLbls>
          <c:showLegendKey val="0"/>
          <c:showVal val="0"/>
          <c:showCatName val="0"/>
          <c:showSerName val="0"/>
          <c:showPercent val="0"/>
          <c:showBubbleSize val="0"/>
        </c:dLbls>
        <c:marker val="1"/>
        <c:smooth val="0"/>
        <c:axId val="1901566783"/>
        <c:axId val="1902490703"/>
      </c:lineChart>
      <c:catAx>
        <c:axId val="190156678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lt-LT" sz="1200"/>
                  <a:t>Metai</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lt-LT"/>
          </a:p>
        </c:txPr>
        <c:crossAx val="1902490703"/>
        <c:crosses val="autoZero"/>
        <c:auto val="1"/>
        <c:lblAlgn val="ctr"/>
        <c:lblOffset val="100"/>
        <c:noMultiLvlLbl val="0"/>
      </c:catAx>
      <c:valAx>
        <c:axId val="1902490703"/>
        <c:scaling>
          <c:orientation val="minMax"/>
          <c:max val="100"/>
          <c:min val="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lt-LT" sz="1200"/>
                  <a:t>Procentai</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lt-LT"/>
          </a:p>
        </c:txPr>
        <c:crossAx val="1901566783"/>
        <c:crosses val="autoZero"/>
        <c:crossBetween val="between"/>
        <c:majorUnit val="5"/>
        <c:min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4-11T11:02:36.240" idx="1">
    <p:pos x="893" y="39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99254-382E-4D61-ABE7-18A764BB94C1}" type="doc">
      <dgm:prSet loTypeId="urn:microsoft.com/office/officeart/2005/8/layout/process1" loCatId="process" qsTypeId="urn:microsoft.com/office/officeart/2005/8/quickstyle/simple1" qsCatId="simple" csTypeId="urn:microsoft.com/office/officeart/2005/8/colors/accent1_2" csCatId="accent1" phldr="1"/>
      <dgm:spPr/>
    </dgm:pt>
    <dgm:pt modelId="{F3F41649-2773-4C48-AFF9-769EBBD53C8F}">
      <dgm:prSet phldrT="[Tex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lt-LT" sz="2000" dirty="0">
              <a:solidFill>
                <a:schemeClr val="tx1"/>
              </a:solidFill>
            </a:rPr>
            <a:t>ASPĮ teikia informaciją apie tymų atvejį NVSC</a:t>
          </a:r>
          <a:endParaRPr lang="en-US" sz="2000" dirty="0">
            <a:solidFill>
              <a:schemeClr val="tx1"/>
            </a:solidFill>
          </a:endParaRPr>
        </a:p>
      </dgm:t>
    </dgm:pt>
    <dgm:pt modelId="{99E78C02-55B9-4B67-BCBF-DCF93821F4DC}" type="parTrans" cxnId="{B62CB48F-D808-48F3-B50C-EAF0D14DB300}">
      <dgm:prSet/>
      <dgm:spPr/>
      <dgm:t>
        <a:bodyPr/>
        <a:lstStyle/>
        <a:p>
          <a:endParaRPr lang="en-US"/>
        </a:p>
      </dgm:t>
    </dgm:pt>
    <dgm:pt modelId="{3A28C149-E0CA-481A-8F73-3C10E4B6A1F0}" type="sibTrans" cxnId="{B62CB48F-D808-48F3-B50C-EAF0D14DB300}">
      <dgm:prSet/>
      <dgm:spPr/>
      <dgm:t>
        <a:bodyPr/>
        <a:lstStyle/>
        <a:p>
          <a:endParaRPr lang="en-US"/>
        </a:p>
      </dgm:t>
    </dgm:pt>
    <dgm:pt modelId="{70617D7E-4AC5-4908-A7C4-D13024D67F4D}">
      <dgm:prSet phldrT="[Tex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lt-LT" sz="2000" dirty="0">
              <a:solidFill>
                <a:schemeClr val="tx1"/>
              </a:solidFill>
            </a:rPr>
            <a:t>NVSC aiškinasi sąlytį turėjusius asmenis</a:t>
          </a:r>
          <a:endParaRPr lang="en-US" sz="2000" dirty="0">
            <a:solidFill>
              <a:schemeClr val="tx1"/>
            </a:solidFill>
          </a:endParaRPr>
        </a:p>
      </dgm:t>
    </dgm:pt>
    <dgm:pt modelId="{42DA71FA-130A-402A-9DBC-4BCD653A6889}" type="parTrans" cxnId="{BBE5871D-0206-48DB-B68C-97BC3F11CE75}">
      <dgm:prSet/>
      <dgm:spPr/>
      <dgm:t>
        <a:bodyPr/>
        <a:lstStyle/>
        <a:p>
          <a:endParaRPr lang="en-US"/>
        </a:p>
      </dgm:t>
    </dgm:pt>
    <dgm:pt modelId="{8EA3CFDB-F0F8-40A0-B68A-614087B8CA2A}" type="sibTrans" cxnId="{BBE5871D-0206-48DB-B68C-97BC3F11CE75}">
      <dgm:prSet/>
      <dgm:spPr/>
      <dgm:t>
        <a:bodyPr/>
        <a:lstStyle/>
        <a:p>
          <a:endParaRPr lang="en-US"/>
        </a:p>
      </dgm:t>
    </dgm:pt>
    <dgm:pt modelId="{E022C8D3-D26D-4DB1-8DAB-29F36081F676}">
      <dgm:prSet phldrT="[Text]"/>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lt-LT" dirty="0">
              <a:solidFill>
                <a:schemeClr val="tx1"/>
              </a:solidFill>
            </a:rPr>
            <a:t>Sąlytį turėjusiems asmenims teikiama informacija, nurodoma pasiskiepyti ir stebėti savo sveikatos būklę</a:t>
          </a:r>
          <a:endParaRPr lang="en-US" dirty="0">
            <a:solidFill>
              <a:schemeClr val="tx1"/>
            </a:solidFill>
          </a:endParaRPr>
        </a:p>
      </dgm:t>
    </dgm:pt>
    <dgm:pt modelId="{308D6CD6-3D00-4A51-B9C0-F1E3E1E24C59}" type="parTrans" cxnId="{8FFECA8D-139E-4640-9CDA-C98FB5AC21A9}">
      <dgm:prSet/>
      <dgm:spPr/>
      <dgm:t>
        <a:bodyPr/>
        <a:lstStyle/>
        <a:p>
          <a:endParaRPr lang="en-US"/>
        </a:p>
      </dgm:t>
    </dgm:pt>
    <dgm:pt modelId="{39844D02-8BE8-4EBA-A4B7-F10712CF3A95}" type="sibTrans" cxnId="{8FFECA8D-139E-4640-9CDA-C98FB5AC21A9}">
      <dgm:prSet/>
      <dgm:spPr/>
      <dgm:t>
        <a:bodyPr/>
        <a:lstStyle/>
        <a:p>
          <a:endParaRPr lang="en-US"/>
        </a:p>
      </dgm:t>
    </dgm:pt>
    <dgm:pt modelId="{44FE11E6-794F-4961-95FD-F832F679CFB5}">
      <dgm:prSe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lt-LT" sz="2000" dirty="0">
              <a:solidFill>
                <a:schemeClr val="tx1"/>
              </a:solidFill>
            </a:rPr>
            <a:t>Nuolat teikiama informacija atsakingoms institucijoms, gyventojams</a:t>
          </a:r>
          <a:endParaRPr lang="en-US" sz="2000" dirty="0">
            <a:solidFill>
              <a:schemeClr val="tx1"/>
            </a:solidFill>
          </a:endParaRPr>
        </a:p>
      </dgm:t>
    </dgm:pt>
    <dgm:pt modelId="{047F2C83-ED06-4744-AE6A-7EA5368A2175}" type="parTrans" cxnId="{949976C8-3131-4F4B-8C4F-4B75E4022DEF}">
      <dgm:prSet/>
      <dgm:spPr/>
      <dgm:t>
        <a:bodyPr/>
        <a:lstStyle/>
        <a:p>
          <a:endParaRPr lang="en-US"/>
        </a:p>
      </dgm:t>
    </dgm:pt>
    <dgm:pt modelId="{227D7EC2-F204-4D78-A0B3-B6B31D951DC8}" type="sibTrans" cxnId="{949976C8-3131-4F4B-8C4F-4B75E4022DEF}">
      <dgm:prSet/>
      <dgm:spPr/>
      <dgm:t>
        <a:bodyPr/>
        <a:lstStyle/>
        <a:p>
          <a:endParaRPr lang="en-US"/>
        </a:p>
      </dgm:t>
    </dgm:pt>
    <dgm:pt modelId="{D6D75111-6711-4824-88F7-81BC92741116}">
      <dgm:prSe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lt-LT" sz="2000" dirty="0">
              <a:solidFill>
                <a:schemeClr val="tx1"/>
              </a:solidFill>
            </a:rPr>
            <a:t>Įtariamas ar nustatytas tymų atvejis izoliuojamas</a:t>
          </a:r>
          <a:endParaRPr lang="en-US" sz="2000" dirty="0">
            <a:solidFill>
              <a:schemeClr val="tx1"/>
            </a:solidFill>
          </a:endParaRPr>
        </a:p>
      </dgm:t>
    </dgm:pt>
    <dgm:pt modelId="{75A95A9B-1CFE-417D-84A6-0E24ECABA547}" type="parTrans" cxnId="{C1E77C80-5953-4BCF-805D-F402CFD6E753}">
      <dgm:prSet/>
      <dgm:spPr/>
      <dgm:t>
        <a:bodyPr/>
        <a:lstStyle/>
        <a:p>
          <a:endParaRPr lang="en-US"/>
        </a:p>
      </dgm:t>
    </dgm:pt>
    <dgm:pt modelId="{4EDFB197-CC4A-4FA4-8B2F-37E55566BB46}" type="sibTrans" cxnId="{C1E77C80-5953-4BCF-805D-F402CFD6E753}">
      <dgm:prSet/>
      <dgm:spPr/>
      <dgm:t>
        <a:bodyPr/>
        <a:lstStyle/>
        <a:p>
          <a:endParaRPr lang="en-US"/>
        </a:p>
      </dgm:t>
    </dgm:pt>
    <dgm:pt modelId="{A659CFCA-6D72-467E-AF2C-0C7167A85473}" type="pres">
      <dgm:prSet presAssocID="{74199254-382E-4D61-ABE7-18A764BB94C1}" presName="Name0" presStyleCnt="0">
        <dgm:presLayoutVars>
          <dgm:dir/>
          <dgm:resizeHandles val="exact"/>
        </dgm:presLayoutVars>
      </dgm:prSet>
      <dgm:spPr/>
    </dgm:pt>
    <dgm:pt modelId="{F6B0DAA0-0785-4CA6-A229-40667A1077DC}" type="pres">
      <dgm:prSet presAssocID="{D6D75111-6711-4824-88F7-81BC92741116}" presName="node" presStyleLbl="node1" presStyleIdx="0" presStyleCnt="5">
        <dgm:presLayoutVars>
          <dgm:bulletEnabled val="1"/>
        </dgm:presLayoutVars>
      </dgm:prSet>
      <dgm:spPr/>
    </dgm:pt>
    <dgm:pt modelId="{050F9C4F-DFFA-48AA-A066-CD0880DE486B}" type="pres">
      <dgm:prSet presAssocID="{4EDFB197-CC4A-4FA4-8B2F-37E55566BB46}" presName="sibTrans" presStyleLbl="sibTrans2D1" presStyleIdx="0" presStyleCnt="4"/>
      <dgm:spPr/>
    </dgm:pt>
    <dgm:pt modelId="{E2CB4DC0-AA1B-4411-8E7C-E2FEEC143A96}" type="pres">
      <dgm:prSet presAssocID="{4EDFB197-CC4A-4FA4-8B2F-37E55566BB46}" presName="connectorText" presStyleLbl="sibTrans2D1" presStyleIdx="0" presStyleCnt="4"/>
      <dgm:spPr/>
    </dgm:pt>
    <dgm:pt modelId="{FE8A5A29-C637-44D2-95EA-7D8A68B9DBC2}" type="pres">
      <dgm:prSet presAssocID="{F3F41649-2773-4C48-AFF9-769EBBD53C8F}" presName="node" presStyleLbl="node1" presStyleIdx="1" presStyleCnt="5">
        <dgm:presLayoutVars>
          <dgm:bulletEnabled val="1"/>
        </dgm:presLayoutVars>
      </dgm:prSet>
      <dgm:spPr/>
    </dgm:pt>
    <dgm:pt modelId="{28B52639-40B1-43FD-93EE-B13E16BD4A68}" type="pres">
      <dgm:prSet presAssocID="{3A28C149-E0CA-481A-8F73-3C10E4B6A1F0}" presName="sibTrans" presStyleLbl="sibTrans2D1" presStyleIdx="1" presStyleCnt="4"/>
      <dgm:spPr/>
    </dgm:pt>
    <dgm:pt modelId="{FC2F5601-E325-4F59-9B83-102FB481E40C}" type="pres">
      <dgm:prSet presAssocID="{3A28C149-E0CA-481A-8F73-3C10E4B6A1F0}" presName="connectorText" presStyleLbl="sibTrans2D1" presStyleIdx="1" presStyleCnt="4"/>
      <dgm:spPr/>
    </dgm:pt>
    <dgm:pt modelId="{AFAB95C5-433F-4552-8D2A-E3CF13FE47C7}" type="pres">
      <dgm:prSet presAssocID="{70617D7E-4AC5-4908-A7C4-D13024D67F4D}" presName="node" presStyleLbl="node1" presStyleIdx="2" presStyleCnt="5">
        <dgm:presLayoutVars>
          <dgm:bulletEnabled val="1"/>
        </dgm:presLayoutVars>
      </dgm:prSet>
      <dgm:spPr/>
    </dgm:pt>
    <dgm:pt modelId="{F75F7B1D-5C7C-4B7C-9D2E-8DA03F198822}" type="pres">
      <dgm:prSet presAssocID="{8EA3CFDB-F0F8-40A0-B68A-614087B8CA2A}" presName="sibTrans" presStyleLbl="sibTrans2D1" presStyleIdx="2" presStyleCnt="4"/>
      <dgm:spPr/>
    </dgm:pt>
    <dgm:pt modelId="{47979A93-8CC1-468D-ABAA-04ACF1317ABE}" type="pres">
      <dgm:prSet presAssocID="{8EA3CFDB-F0F8-40A0-B68A-614087B8CA2A}" presName="connectorText" presStyleLbl="sibTrans2D1" presStyleIdx="2" presStyleCnt="4"/>
      <dgm:spPr/>
    </dgm:pt>
    <dgm:pt modelId="{ABC10148-B8A7-4C5A-BC09-9279C1EEE183}" type="pres">
      <dgm:prSet presAssocID="{E022C8D3-D26D-4DB1-8DAB-29F36081F676}" presName="node" presStyleLbl="node1" presStyleIdx="3" presStyleCnt="5">
        <dgm:presLayoutVars>
          <dgm:bulletEnabled val="1"/>
        </dgm:presLayoutVars>
      </dgm:prSet>
      <dgm:spPr/>
    </dgm:pt>
    <dgm:pt modelId="{BE1F9214-A948-476F-8F00-336BD1D6296A}" type="pres">
      <dgm:prSet presAssocID="{39844D02-8BE8-4EBA-A4B7-F10712CF3A95}" presName="sibTrans" presStyleLbl="sibTrans2D1" presStyleIdx="3" presStyleCnt="4"/>
      <dgm:spPr/>
    </dgm:pt>
    <dgm:pt modelId="{2269C1E6-303B-4D56-8EFC-6E1D45964603}" type="pres">
      <dgm:prSet presAssocID="{39844D02-8BE8-4EBA-A4B7-F10712CF3A95}" presName="connectorText" presStyleLbl="sibTrans2D1" presStyleIdx="3" presStyleCnt="4"/>
      <dgm:spPr/>
    </dgm:pt>
    <dgm:pt modelId="{45A4F082-61A2-4656-A5F5-4A7E18D24DF2}" type="pres">
      <dgm:prSet presAssocID="{44FE11E6-794F-4961-95FD-F832F679CFB5}" presName="node" presStyleLbl="node1" presStyleIdx="4" presStyleCnt="5">
        <dgm:presLayoutVars>
          <dgm:bulletEnabled val="1"/>
        </dgm:presLayoutVars>
      </dgm:prSet>
      <dgm:spPr/>
    </dgm:pt>
  </dgm:ptLst>
  <dgm:cxnLst>
    <dgm:cxn modelId="{BBE5871D-0206-48DB-B68C-97BC3F11CE75}" srcId="{74199254-382E-4D61-ABE7-18A764BB94C1}" destId="{70617D7E-4AC5-4908-A7C4-D13024D67F4D}" srcOrd="2" destOrd="0" parTransId="{42DA71FA-130A-402A-9DBC-4BCD653A6889}" sibTransId="{8EA3CFDB-F0F8-40A0-B68A-614087B8CA2A}"/>
    <dgm:cxn modelId="{06526C1E-A8CC-4D9D-83B7-AF302633ECE3}" type="presOf" srcId="{3A28C149-E0CA-481A-8F73-3C10E4B6A1F0}" destId="{28B52639-40B1-43FD-93EE-B13E16BD4A68}" srcOrd="0" destOrd="0" presId="urn:microsoft.com/office/officeart/2005/8/layout/process1"/>
    <dgm:cxn modelId="{55FB8923-C788-43B5-9487-235A298CA514}" type="presOf" srcId="{D6D75111-6711-4824-88F7-81BC92741116}" destId="{F6B0DAA0-0785-4CA6-A229-40667A1077DC}" srcOrd="0" destOrd="0" presId="urn:microsoft.com/office/officeart/2005/8/layout/process1"/>
    <dgm:cxn modelId="{6B0D9230-148E-4F13-A933-85023D81E578}" type="presOf" srcId="{4EDFB197-CC4A-4FA4-8B2F-37E55566BB46}" destId="{050F9C4F-DFFA-48AA-A066-CD0880DE486B}" srcOrd="0" destOrd="0" presId="urn:microsoft.com/office/officeart/2005/8/layout/process1"/>
    <dgm:cxn modelId="{09048551-9C2D-44A3-96B6-166ED0E2D331}" type="presOf" srcId="{39844D02-8BE8-4EBA-A4B7-F10712CF3A95}" destId="{2269C1E6-303B-4D56-8EFC-6E1D45964603}" srcOrd="1" destOrd="0" presId="urn:microsoft.com/office/officeart/2005/8/layout/process1"/>
    <dgm:cxn modelId="{2B173955-B146-45DC-A45A-D3A07AC905CA}" type="presOf" srcId="{3A28C149-E0CA-481A-8F73-3C10E4B6A1F0}" destId="{FC2F5601-E325-4F59-9B83-102FB481E40C}" srcOrd="1" destOrd="0" presId="urn:microsoft.com/office/officeart/2005/8/layout/process1"/>
    <dgm:cxn modelId="{1492D057-0A94-454D-8F02-33AB8E7663B8}" type="presOf" srcId="{8EA3CFDB-F0F8-40A0-B68A-614087B8CA2A}" destId="{47979A93-8CC1-468D-ABAA-04ACF1317ABE}" srcOrd="1" destOrd="0" presId="urn:microsoft.com/office/officeart/2005/8/layout/process1"/>
    <dgm:cxn modelId="{CEF02A7A-5306-4E45-820A-A302D7749195}" type="presOf" srcId="{F3F41649-2773-4C48-AFF9-769EBBD53C8F}" destId="{FE8A5A29-C637-44D2-95EA-7D8A68B9DBC2}" srcOrd="0" destOrd="0" presId="urn:microsoft.com/office/officeart/2005/8/layout/process1"/>
    <dgm:cxn modelId="{12300180-9FBA-4D98-8E51-0DD36B7A277F}" type="presOf" srcId="{8EA3CFDB-F0F8-40A0-B68A-614087B8CA2A}" destId="{F75F7B1D-5C7C-4B7C-9D2E-8DA03F198822}" srcOrd="0" destOrd="0" presId="urn:microsoft.com/office/officeart/2005/8/layout/process1"/>
    <dgm:cxn modelId="{C1E77C80-5953-4BCF-805D-F402CFD6E753}" srcId="{74199254-382E-4D61-ABE7-18A764BB94C1}" destId="{D6D75111-6711-4824-88F7-81BC92741116}" srcOrd="0" destOrd="0" parTransId="{75A95A9B-1CFE-417D-84A6-0E24ECABA547}" sibTransId="{4EDFB197-CC4A-4FA4-8B2F-37E55566BB46}"/>
    <dgm:cxn modelId="{8FFECA8D-139E-4640-9CDA-C98FB5AC21A9}" srcId="{74199254-382E-4D61-ABE7-18A764BB94C1}" destId="{E022C8D3-D26D-4DB1-8DAB-29F36081F676}" srcOrd="3" destOrd="0" parTransId="{308D6CD6-3D00-4A51-B9C0-F1E3E1E24C59}" sibTransId="{39844D02-8BE8-4EBA-A4B7-F10712CF3A95}"/>
    <dgm:cxn modelId="{B62CB48F-D808-48F3-B50C-EAF0D14DB300}" srcId="{74199254-382E-4D61-ABE7-18A764BB94C1}" destId="{F3F41649-2773-4C48-AFF9-769EBBD53C8F}" srcOrd="1" destOrd="0" parTransId="{99E78C02-55B9-4B67-BCBF-DCF93821F4DC}" sibTransId="{3A28C149-E0CA-481A-8F73-3C10E4B6A1F0}"/>
    <dgm:cxn modelId="{5D2B7F96-BB82-495D-87FB-DFAC3BACD837}" type="presOf" srcId="{74199254-382E-4D61-ABE7-18A764BB94C1}" destId="{A659CFCA-6D72-467E-AF2C-0C7167A85473}" srcOrd="0" destOrd="0" presId="urn:microsoft.com/office/officeart/2005/8/layout/process1"/>
    <dgm:cxn modelId="{EA0B4EA1-1F13-4026-9808-88655726EE04}" type="presOf" srcId="{E022C8D3-D26D-4DB1-8DAB-29F36081F676}" destId="{ABC10148-B8A7-4C5A-BC09-9279C1EEE183}" srcOrd="0" destOrd="0" presId="urn:microsoft.com/office/officeart/2005/8/layout/process1"/>
    <dgm:cxn modelId="{949976C8-3131-4F4B-8C4F-4B75E4022DEF}" srcId="{74199254-382E-4D61-ABE7-18A764BB94C1}" destId="{44FE11E6-794F-4961-95FD-F832F679CFB5}" srcOrd="4" destOrd="0" parTransId="{047F2C83-ED06-4744-AE6A-7EA5368A2175}" sibTransId="{227D7EC2-F204-4D78-A0B3-B6B31D951DC8}"/>
    <dgm:cxn modelId="{D81277CF-4F06-49D0-A7C4-3AE7C5351BA4}" type="presOf" srcId="{70617D7E-4AC5-4908-A7C4-D13024D67F4D}" destId="{AFAB95C5-433F-4552-8D2A-E3CF13FE47C7}" srcOrd="0" destOrd="0" presId="urn:microsoft.com/office/officeart/2005/8/layout/process1"/>
    <dgm:cxn modelId="{A71D51E9-E9C4-4772-9AC7-3CD02E6B0CEB}" type="presOf" srcId="{4EDFB197-CC4A-4FA4-8B2F-37E55566BB46}" destId="{E2CB4DC0-AA1B-4411-8E7C-E2FEEC143A96}" srcOrd="1" destOrd="0" presId="urn:microsoft.com/office/officeart/2005/8/layout/process1"/>
    <dgm:cxn modelId="{2B3D74EC-609F-4AD8-ACB8-E18983687A80}" type="presOf" srcId="{39844D02-8BE8-4EBA-A4B7-F10712CF3A95}" destId="{BE1F9214-A948-476F-8F00-336BD1D6296A}" srcOrd="0" destOrd="0" presId="urn:microsoft.com/office/officeart/2005/8/layout/process1"/>
    <dgm:cxn modelId="{756440F4-578F-46C9-A502-4E7951547DFA}" type="presOf" srcId="{44FE11E6-794F-4961-95FD-F832F679CFB5}" destId="{45A4F082-61A2-4656-A5F5-4A7E18D24DF2}" srcOrd="0" destOrd="0" presId="urn:microsoft.com/office/officeart/2005/8/layout/process1"/>
    <dgm:cxn modelId="{54D7D768-D9A7-4B35-972D-129C53E2592E}" type="presParOf" srcId="{A659CFCA-6D72-467E-AF2C-0C7167A85473}" destId="{F6B0DAA0-0785-4CA6-A229-40667A1077DC}" srcOrd="0" destOrd="0" presId="urn:microsoft.com/office/officeart/2005/8/layout/process1"/>
    <dgm:cxn modelId="{1AADF42D-2509-405C-951A-890378F76AA3}" type="presParOf" srcId="{A659CFCA-6D72-467E-AF2C-0C7167A85473}" destId="{050F9C4F-DFFA-48AA-A066-CD0880DE486B}" srcOrd="1" destOrd="0" presId="urn:microsoft.com/office/officeart/2005/8/layout/process1"/>
    <dgm:cxn modelId="{6DAB31DC-87DA-4642-8B7B-444EDF4B38FC}" type="presParOf" srcId="{050F9C4F-DFFA-48AA-A066-CD0880DE486B}" destId="{E2CB4DC0-AA1B-4411-8E7C-E2FEEC143A96}" srcOrd="0" destOrd="0" presId="urn:microsoft.com/office/officeart/2005/8/layout/process1"/>
    <dgm:cxn modelId="{CA584A9D-BE16-46CC-9192-6D48797B01B9}" type="presParOf" srcId="{A659CFCA-6D72-467E-AF2C-0C7167A85473}" destId="{FE8A5A29-C637-44D2-95EA-7D8A68B9DBC2}" srcOrd="2" destOrd="0" presId="urn:microsoft.com/office/officeart/2005/8/layout/process1"/>
    <dgm:cxn modelId="{5CB64153-E485-4030-8799-9F1B30328406}" type="presParOf" srcId="{A659CFCA-6D72-467E-AF2C-0C7167A85473}" destId="{28B52639-40B1-43FD-93EE-B13E16BD4A68}" srcOrd="3" destOrd="0" presId="urn:microsoft.com/office/officeart/2005/8/layout/process1"/>
    <dgm:cxn modelId="{A34C3E55-7A7B-4B32-A192-084CA6A6276A}" type="presParOf" srcId="{28B52639-40B1-43FD-93EE-B13E16BD4A68}" destId="{FC2F5601-E325-4F59-9B83-102FB481E40C}" srcOrd="0" destOrd="0" presId="urn:microsoft.com/office/officeart/2005/8/layout/process1"/>
    <dgm:cxn modelId="{6B635D4A-BE45-4B7F-A766-B0865119CA07}" type="presParOf" srcId="{A659CFCA-6D72-467E-AF2C-0C7167A85473}" destId="{AFAB95C5-433F-4552-8D2A-E3CF13FE47C7}" srcOrd="4" destOrd="0" presId="urn:microsoft.com/office/officeart/2005/8/layout/process1"/>
    <dgm:cxn modelId="{AAD8B89B-2692-4569-A709-AC7E1132C118}" type="presParOf" srcId="{A659CFCA-6D72-467E-AF2C-0C7167A85473}" destId="{F75F7B1D-5C7C-4B7C-9D2E-8DA03F198822}" srcOrd="5" destOrd="0" presId="urn:microsoft.com/office/officeart/2005/8/layout/process1"/>
    <dgm:cxn modelId="{23ED6AA8-BDA8-4276-A968-DE1AA1C16252}" type="presParOf" srcId="{F75F7B1D-5C7C-4B7C-9D2E-8DA03F198822}" destId="{47979A93-8CC1-468D-ABAA-04ACF1317ABE}" srcOrd="0" destOrd="0" presId="urn:microsoft.com/office/officeart/2005/8/layout/process1"/>
    <dgm:cxn modelId="{AA029E1B-DA8B-41DD-960A-98E44AE9F08E}" type="presParOf" srcId="{A659CFCA-6D72-467E-AF2C-0C7167A85473}" destId="{ABC10148-B8A7-4C5A-BC09-9279C1EEE183}" srcOrd="6" destOrd="0" presId="urn:microsoft.com/office/officeart/2005/8/layout/process1"/>
    <dgm:cxn modelId="{2A3B4764-C1EF-4D94-BD78-BBDCD699DDE7}" type="presParOf" srcId="{A659CFCA-6D72-467E-AF2C-0C7167A85473}" destId="{BE1F9214-A948-476F-8F00-336BD1D6296A}" srcOrd="7" destOrd="0" presId="urn:microsoft.com/office/officeart/2005/8/layout/process1"/>
    <dgm:cxn modelId="{6F642DAD-1AA4-414F-940C-CB55620F2D26}" type="presParOf" srcId="{BE1F9214-A948-476F-8F00-336BD1D6296A}" destId="{2269C1E6-303B-4D56-8EFC-6E1D45964603}" srcOrd="0" destOrd="0" presId="urn:microsoft.com/office/officeart/2005/8/layout/process1"/>
    <dgm:cxn modelId="{8D53EC5B-F92E-4EF3-9942-1EBC89AAB9F1}" type="presParOf" srcId="{A659CFCA-6D72-467E-AF2C-0C7167A85473}" destId="{45A4F082-61A2-4656-A5F5-4A7E18D24DF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DAA0-0785-4CA6-A229-40667A1077DC}">
      <dsp:nvSpPr>
        <dsp:cNvPr id="0" name=""/>
        <dsp:cNvSpPr/>
      </dsp:nvSpPr>
      <dsp:spPr>
        <a:xfrm>
          <a:off x="5510" y="1129576"/>
          <a:ext cx="1708376" cy="2525027"/>
        </a:xfrm>
        <a:prstGeom prst="roundRect">
          <a:avLst>
            <a:gd name="adj" fmla="val 10000"/>
          </a:avLst>
        </a:prstGeom>
        <a:solidFill>
          <a:schemeClr val="bg1"/>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tx1"/>
              </a:solidFill>
            </a:rPr>
            <a:t>Įtariamas ar nustatytas tymų atvejis izoliuojamas</a:t>
          </a:r>
          <a:endParaRPr lang="en-US" sz="2000" kern="1200" dirty="0">
            <a:solidFill>
              <a:schemeClr val="tx1"/>
            </a:solidFill>
          </a:endParaRPr>
        </a:p>
      </dsp:txBody>
      <dsp:txXfrm>
        <a:off x="55547" y="1179613"/>
        <a:ext cx="1608302" cy="2424953"/>
      </dsp:txXfrm>
    </dsp:sp>
    <dsp:sp modelId="{050F9C4F-DFFA-48AA-A066-CD0880DE486B}">
      <dsp:nvSpPr>
        <dsp:cNvPr id="0" name=""/>
        <dsp:cNvSpPr/>
      </dsp:nvSpPr>
      <dsp:spPr>
        <a:xfrm>
          <a:off x="1884725" y="2180251"/>
          <a:ext cx="362175" cy="423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84725" y="2264986"/>
        <a:ext cx="253523" cy="254207"/>
      </dsp:txXfrm>
    </dsp:sp>
    <dsp:sp modelId="{FE8A5A29-C637-44D2-95EA-7D8A68B9DBC2}">
      <dsp:nvSpPr>
        <dsp:cNvPr id="0" name=""/>
        <dsp:cNvSpPr/>
      </dsp:nvSpPr>
      <dsp:spPr>
        <a:xfrm>
          <a:off x="2397238" y="1129576"/>
          <a:ext cx="1708376" cy="2525027"/>
        </a:xfrm>
        <a:prstGeom prst="roundRect">
          <a:avLst>
            <a:gd name="adj" fmla="val 10000"/>
          </a:avLst>
        </a:prstGeom>
        <a:solidFill>
          <a:schemeClr val="bg1"/>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tx1"/>
              </a:solidFill>
            </a:rPr>
            <a:t>ASPĮ teikia informaciją apie tymų atvejį NVSC</a:t>
          </a:r>
          <a:endParaRPr lang="en-US" sz="2000" kern="1200" dirty="0">
            <a:solidFill>
              <a:schemeClr val="tx1"/>
            </a:solidFill>
          </a:endParaRPr>
        </a:p>
      </dsp:txBody>
      <dsp:txXfrm>
        <a:off x="2447275" y="1179613"/>
        <a:ext cx="1608302" cy="2424953"/>
      </dsp:txXfrm>
    </dsp:sp>
    <dsp:sp modelId="{28B52639-40B1-43FD-93EE-B13E16BD4A68}">
      <dsp:nvSpPr>
        <dsp:cNvPr id="0" name=""/>
        <dsp:cNvSpPr/>
      </dsp:nvSpPr>
      <dsp:spPr>
        <a:xfrm>
          <a:off x="4276452" y="2180251"/>
          <a:ext cx="362175" cy="423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76452" y="2264986"/>
        <a:ext cx="253523" cy="254207"/>
      </dsp:txXfrm>
    </dsp:sp>
    <dsp:sp modelId="{AFAB95C5-433F-4552-8D2A-E3CF13FE47C7}">
      <dsp:nvSpPr>
        <dsp:cNvPr id="0" name=""/>
        <dsp:cNvSpPr/>
      </dsp:nvSpPr>
      <dsp:spPr>
        <a:xfrm>
          <a:off x="4788965" y="1129576"/>
          <a:ext cx="1708376" cy="2525027"/>
        </a:xfrm>
        <a:prstGeom prst="roundRect">
          <a:avLst>
            <a:gd name="adj" fmla="val 10000"/>
          </a:avLst>
        </a:prstGeom>
        <a:solidFill>
          <a:schemeClr val="bg1"/>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tx1"/>
              </a:solidFill>
            </a:rPr>
            <a:t>NVSC aiškinasi sąlytį turėjusius asmenis</a:t>
          </a:r>
          <a:endParaRPr lang="en-US" sz="2000" kern="1200" dirty="0">
            <a:solidFill>
              <a:schemeClr val="tx1"/>
            </a:solidFill>
          </a:endParaRPr>
        </a:p>
      </dsp:txBody>
      <dsp:txXfrm>
        <a:off x="4839002" y="1179613"/>
        <a:ext cx="1608302" cy="2424953"/>
      </dsp:txXfrm>
    </dsp:sp>
    <dsp:sp modelId="{F75F7B1D-5C7C-4B7C-9D2E-8DA03F198822}">
      <dsp:nvSpPr>
        <dsp:cNvPr id="0" name=""/>
        <dsp:cNvSpPr/>
      </dsp:nvSpPr>
      <dsp:spPr>
        <a:xfrm>
          <a:off x="6668179" y="2180251"/>
          <a:ext cx="362175" cy="423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668179" y="2264986"/>
        <a:ext cx="253523" cy="254207"/>
      </dsp:txXfrm>
    </dsp:sp>
    <dsp:sp modelId="{ABC10148-B8A7-4C5A-BC09-9279C1EEE183}">
      <dsp:nvSpPr>
        <dsp:cNvPr id="0" name=""/>
        <dsp:cNvSpPr/>
      </dsp:nvSpPr>
      <dsp:spPr>
        <a:xfrm>
          <a:off x="7180692" y="1129576"/>
          <a:ext cx="1708376" cy="2525027"/>
        </a:xfrm>
        <a:prstGeom prst="roundRect">
          <a:avLst>
            <a:gd name="adj" fmla="val 10000"/>
          </a:avLst>
        </a:prstGeom>
        <a:solidFill>
          <a:schemeClr val="bg1"/>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t-LT" sz="1800" kern="1200" dirty="0">
              <a:solidFill>
                <a:schemeClr val="tx1"/>
              </a:solidFill>
            </a:rPr>
            <a:t>Sąlytį turėjusiems asmenims teikiama informacija, nurodoma pasiskiepyti ir stebėti savo sveikatos būklę</a:t>
          </a:r>
          <a:endParaRPr lang="en-US" sz="1800" kern="1200" dirty="0">
            <a:solidFill>
              <a:schemeClr val="tx1"/>
            </a:solidFill>
          </a:endParaRPr>
        </a:p>
      </dsp:txBody>
      <dsp:txXfrm>
        <a:off x="7230729" y="1179613"/>
        <a:ext cx="1608302" cy="2424953"/>
      </dsp:txXfrm>
    </dsp:sp>
    <dsp:sp modelId="{BE1F9214-A948-476F-8F00-336BD1D6296A}">
      <dsp:nvSpPr>
        <dsp:cNvPr id="0" name=""/>
        <dsp:cNvSpPr/>
      </dsp:nvSpPr>
      <dsp:spPr>
        <a:xfrm>
          <a:off x="9059906" y="2180251"/>
          <a:ext cx="362175" cy="423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059906" y="2264986"/>
        <a:ext cx="253523" cy="254207"/>
      </dsp:txXfrm>
    </dsp:sp>
    <dsp:sp modelId="{45A4F082-61A2-4656-A5F5-4A7E18D24DF2}">
      <dsp:nvSpPr>
        <dsp:cNvPr id="0" name=""/>
        <dsp:cNvSpPr/>
      </dsp:nvSpPr>
      <dsp:spPr>
        <a:xfrm>
          <a:off x="9572419" y="1129576"/>
          <a:ext cx="1708376" cy="2525027"/>
        </a:xfrm>
        <a:prstGeom prst="roundRect">
          <a:avLst>
            <a:gd name="adj" fmla="val 10000"/>
          </a:avLst>
        </a:prstGeom>
        <a:solidFill>
          <a:schemeClr val="bg1"/>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tx1"/>
              </a:solidFill>
            </a:rPr>
            <a:t>Nuolat teikiama informacija atsakingoms institucijoms, gyventojams</a:t>
          </a:r>
          <a:endParaRPr lang="en-US" sz="2000" kern="1200" dirty="0">
            <a:solidFill>
              <a:schemeClr val="tx1"/>
            </a:solidFill>
          </a:endParaRPr>
        </a:p>
      </dsp:txBody>
      <dsp:txXfrm>
        <a:off x="9622456" y="1179613"/>
        <a:ext cx="1608302" cy="24249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99FFB-B62D-42E1-9CA3-9C1884383F9A}" type="datetimeFigureOut">
              <a:rPr lang="lt-LT" smtClean="0"/>
              <a:t>2019-04-23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46B1D-4175-44AA-8FF7-D715BF977050}" type="slidenum">
              <a:rPr lang="lt-LT" smtClean="0"/>
              <a:t>‹#›</a:t>
            </a:fld>
            <a:endParaRPr lang="lt-LT"/>
          </a:p>
        </p:txBody>
      </p:sp>
    </p:spTree>
    <p:extLst>
      <p:ext uri="{BB962C8B-B14F-4D97-AF65-F5344CB8AC3E}">
        <p14:creationId xmlns:p14="http://schemas.microsoft.com/office/powerpoint/2010/main" val="424234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BB6AAF-F60B-4BD7-B45E-D63372BCEBB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225655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B6AAF-F60B-4BD7-B45E-D63372BCEBB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205707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B6AAF-F60B-4BD7-B45E-D63372BCEBB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138707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B6AAF-F60B-4BD7-B45E-D63372BCEBB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348990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BB6AAF-F60B-4BD7-B45E-D63372BCEBB9}"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9746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BB6AAF-F60B-4BD7-B45E-D63372BCEBB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142367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BB6AAF-F60B-4BD7-B45E-D63372BCEBB9}"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166255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BB6AAF-F60B-4BD7-B45E-D63372BCEBB9}"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17769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B6AAF-F60B-4BD7-B45E-D63372BCEBB9}"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91868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BB6AAF-F60B-4BD7-B45E-D63372BCEBB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177951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BB6AAF-F60B-4BD7-B45E-D63372BCEBB9}"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3B22-6CEA-427E-A406-C5D393A28F3F}" type="slidenum">
              <a:rPr lang="en-US" smtClean="0"/>
              <a:t>‹#›</a:t>
            </a:fld>
            <a:endParaRPr lang="en-US"/>
          </a:p>
        </p:txBody>
      </p:sp>
    </p:spTree>
    <p:extLst>
      <p:ext uri="{BB962C8B-B14F-4D97-AF65-F5344CB8AC3E}">
        <p14:creationId xmlns:p14="http://schemas.microsoft.com/office/powerpoint/2010/main" val="427182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B6AAF-F60B-4BD7-B45E-D63372BCEBB9}" type="datetimeFigureOut">
              <a:rPr lang="en-US" smtClean="0"/>
              <a:t>4/23/2019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B3B22-6CEA-427E-A406-C5D393A28F3F}" type="slidenum">
              <a:rPr lang="en-US" smtClean="0"/>
              <a:t>‹#›</a:t>
            </a:fld>
            <a:endParaRPr lang="en-US"/>
          </a:p>
        </p:txBody>
      </p:sp>
    </p:spTree>
    <p:extLst>
      <p:ext uri="{BB962C8B-B14F-4D97-AF65-F5344CB8AC3E}">
        <p14:creationId xmlns:p14="http://schemas.microsoft.com/office/powerpoint/2010/main" val="1705324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TYMAI</a:t>
            </a:r>
            <a:endParaRPr lang="en-US" dirty="0"/>
          </a:p>
        </p:txBody>
      </p:sp>
      <p:pic>
        <p:nvPicPr>
          <p:cNvPr id="4" name="Picture 3"/>
          <p:cNvPicPr>
            <a:picLocks noChangeAspect="1"/>
          </p:cNvPicPr>
          <p:nvPr/>
        </p:nvPicPr>
        <p:blipFill>
          <a:blip r:embed="rId2"/>
          <a:stretch>
            <a:fillRect/>
          </a:stretch>
        </p:blipFill>
        <p:spPr>
          <a:xfrm>
            <a:off x="368345" y="442504"/>
            <a:ext cx="10201275" cy="800100"/>
          </a:xfrm>
          <a:prstGeom prst="rect">
            <a:avLst/>
          </a:prstGeom>
        </p:spPr>
      </p:pic>
      <p:sp>
        <p:nvSpPr>
          <p:cNvPr id="3" name="Rectangle 2">
            <a:extLst>
              <a:ext uri="{FF2B5EF4-FFF2-40B4-BE49-F238E27FC236}">
                <a16:creationId xmlns:a16="http://schemas.microsoft.com/office/drawing/2014/main" id="{2C7B016E-ED6A-45F6-9EB4-AC782CDEFC17}"/>
              </a:ext>
            </a:extLst>
          </p:cNvPr>
          <p:cNvSpPr/>
          <p:nvPr/>
        </p:nvSpPr>
        <p:spPr>
          <a:xfrm>
            <a:off x="5350569" y="5775970"/>
            <a:ext cx="5034455" cy="861774"/>
          </a:xfrm>
          <a:prstGeom prst="rect">
            <a:avLst/>
          </a:prstGeom>
        </p:spPr>
        <p:txBody>
          <a:bodyPr wrap="none">
            <a:spAutoFit/>
          </a:bodyPr>
          <a:lstStyle/>
          <a:p>
            <a:r>
              <a:rPr lang="lt-LT" sz="2500" dirty="0"/>
              <a:t>NVSC </a:t>
            </a:r>
            <a:r>
              <a:rPr lang="en-US" sz="2500" dirty="0" err="1"/>
              <a:t>ir</a:t>
            </a:r>
            <a:r>
              <a:rPr lang="en-US" sz="2500" dirty="0"/>
              <a:t> NVSC Vilniaus </a:t>
            </a:r>
            <a:r>
              <a:rPr lang="en-US" sz="2500" dirty="0" err="1"/>
              <a:t>departamento</a:t>
            </a:r>
            <a:r>
              <a:rPr lang="en-US" sz="2500" dirty="0"/>
              <a:t> </a:t>
            </a:r>
          </a:p>
          <a:p>
            <a:r>
              <a:rPr lang="lt-LT" sz="2500" dirty="0"/>
              <a:t>Užkrečiamųjų ligų valdymo skyrius</a:t>
            </a:r>
          </a:p>
        </p:txBody>
      </p:sp>
      <p:sp>
        <p:nvSpPr>
          <p:cNvPr id="5" name="Rectangle 4">
            <a:extLst>
              <a:ext uri="{FF2B5EF4-FFF2-40B4-BE49-F238E27FC236}">
                <a16:creationId xmlns:a16="http://schemas.microsoft.com/office/drawing/2014/main" id="{FA265F62-E816-43CC-9A25-92E2E932D27C}"/>
              </a:ext>
            </a:extLst>
          </p:cNvPr>
          <p:cNvSpPr/>
          <p:nvPr/>
        </p:nvSpPr>
        <p:spPr>
          <a:xfrm>
            <a:off x="262116" y="6163703"/>
            <a:ext cx="1261884" cy="369332"/>
          </a:xfrm>
          <a:prstGeom prst="rect">
            <a:avLst/>
          </a:prstGeom>
        </p:spPr>
        <p:txBody>
          <a:bodyPr wrap="none">
            <a:spAutoFit/>
          </a:bodyPr>
          <a:lstStyle/>
          <a:p>
            <a:r>
              <a:rPr lang="lt-LT" dirty="0"/>
              <a:t>2019-0</a:t>
            </a:r>
            <a:r>
              <a:rPr lang="en-US" dirty="0"/>
              <a:t>4</a:t>
            </a:r>
            <a:r>
              <a:rPr lang="lt-LT" dirty="0"/>
              <a:t>-</a:t>
            </a:r>
            <a:r>
              <a:rPr lang="en-US" dirty="0"/>
              <a:t>23</a:t>
            </a:r>
            <a:endParaRPr lang="lt-LT" dirty="0"/>
          </a:p>
        </p:txBody>
      </p:sp>
      <p:pic>
        <p:nvPicPr>
          <p:cNvPr id="6" name="Picture 5">
            <a:extLst>
              <a:ext uri="{FF2B5EF4-FFF2-40B4-BE49-F238E27FC236}">
                <a16:creationId xmlns:a16="http://schemas.microsoft.com/office/drawing/2014/main" id="{73598F66-0B98-40FD-8877-66F30B0C4DE6}"/>
              </a:ext>
            </a:extLst>
          </p:cNvPr>
          <p:cNvPicPr>
            <a:picLocks noChangeAspect="1"/>
          </p:cNvPicPr>
          <p:nvPr/>
        </p:nvPicPr>
        <p:blipFill>
          <a:blip r:embed="rId3"/>
          <a:stretch>
            <a:fillRect/>
          </a:stretch>
        </p:blipFill>
        <p:spPr>
          <a:xfrm>
            <a:off x="1060838" y="2169833"/>
            <a:ext cx="2933700" cy="2667000"/>
          </a:xfrm>
          <a:prstGeom prst="rect">
            <a:avLst/>
          </a:prstGeom>
        </p:spPr>
      </p:pic>
    </p:spTree>
    <p:extLst>
      <p:ext uri="{BB962C8B-B14F-4D97-AF65-F5344CB8AC3E}">
        <p14:creationId xmlns:p14="http://schemas.microsoft.com/office/powerpoint/2010/main" val="355352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6"/>
                </a:solidFill>
              </a:rPr>
              <a:t>Imuninės būklės nustatymas - serologiniai tyrimai</a:t>
            </a:r>
            <a:endParaRPr lang="en-US" b="1" dirty="0">
              <a:solidFill>
                <a:schemeClr val="accent6"/>
              </a:solidFill>
            </a:endParaRPr>
          </a:p>
        </p:txBody>
      </p:sp>
      <p:sp>
        <p:nvSpPr>
          <p:cNvPr id="3" name="Content Placeholder 2"/>
          <p:cNvSpPr>
            <a:spLocks noGrp="1"/>
          </p:cNvSpPr>
          <p:nvPr>
            <p:ph idx="1"/>
          </p:nvPr>
        </p:nvSpPr>
        <p:spPr>
          <a:xfrm>
            <a:off x="309693" y="1794007"/>
            <a:ext cx="10515600" cy="3669892"/>
          </a:xfrm>
        </p:spPr>
        <p:txBody>
          <a:bodyPr/>
          <a:lstStyle/>
          <a:p>
            <a:pPr algn="just"/>
            <a:r>
              <a:rPr lang="lt-LT" dirty="0"/>
              <a:t>Tymų viruso IgG parodo ar asmuo turi imunitetą tymų ligai.</a:t>
            </a:r>
          </a:p>
          <a:p>
            <a:pPr algn="just"/>
            <a:r>
              <a:rPr lang="lt-LT" dirty="0"/>
              <a:t>Imamas kraujas, tyrimo rezultatas gaunamas per 1–5 darbo dienas po paėmimo.</a:t>
            </a:r>
          </a:p>
          <a:p>
            <a:pPr algn="just"/>
            <a:r>
              <a:rPr lang="lt-LT" dirty="0"/>
              <a:t>Galima atlikti NVSPL ar savo ASPĮ.</a:t>
            </a:r>
          </a:p>
          <a:p>
            <a:pPr algn="just"/>
            <a:r>
              <a:rPr lang="lt-LT" dirty="0"/>
              <a:t>Mokslinių tyrimų duomenimis, ne visiems asmenims susiformuoja pakankamas imuninis atsakas ar laikui bėgant jis silpnėja. Ypač svarbu vertinti imuninį atsaką vyresnių nei 30 m. amžiaus asmenų grupėje.</a:t>
            </a:r>
            <a:endParaRPr lang="en-US" dirty="0"/>
          </a:p>
        </p:txBody>
      </p:sp>
      <p:pic>
        <p:nvPicPr>
          <p:cNvPr id="4" name="Picture 3"/>
          <p:cNvPicPr>
            <a:picLocks noChangeAspect="1"/>
          </p:cNvPicPr>
          <p:nvPr/>
        </p:nvPicPr>
        <p:blipFill>
          <a:blip r:embed="rId2"/>
          <a:stretch>
            <a:fillRect/>
          </a:stretch>
        </p:blipFill>
        <p:spPr>
          <a:xfrm>
            <a:off x="9589649" y="5075338"/>
            <a:ext cx="2292658" cy="1645619"/>
          </a:xfrm>
          <a:prstGeom prst="rect">
            <a:avLst/>
          </a:prstGeom>
        </p:spPr>
      </p:pic>
    </p:spTree>
    <p:extLst>
      <p:ext uri="{BB962C8B-B14F-4D97-AF65-F5344CB8AC3E}">
        <p14:creationId xmlns:p14="http://schemas.microsoft.com/office/powerpoint/2010/main" val="128514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505B-AC2C-4686-BD2B-25A2A42AB5E8}"/>
              </a:ext>
            </a:extLst>
          </p:cNvPr>
          <p:cNvSpPr>
            <a:spLocks noGrp="1"/>
          </p:cNvSpPr>
          <p:nvPr>
            <p:ph type="title"/>
          </p:nvPr>
        </p:nvSpPr>
        <p:spPr/>
        <p:txBody>
          <a:bodyPr/>
          <a:lstStyle/>
          <a:p>
            <a:pPr algn="ctr"/>
            <a:r>
              <a:rPr lang="lt-LT" dirty="0"/>
              <a:t>Serologiniai tyrimai NVSPL</a:t>
            </a:r>
          </a:p>
        </p:txBody>
      </p:sp>
      <p:sp>
        <p:nvSpPr>
          <p:cNvPr id="3" name="Content Placeholder 2">
            <a:extLst>
              <a:ext uri="{FF2B5EF4-FFF2-40B4-BE49-F238E27FC236}">
                <a16:creationId xmlns:a16="http://schemas.microsoft.com/office/drawing/2014/main" id="{77EDC060-8FE6-4A94-9C3C-B63BBA60D209}"/>
              </a:ext>
            </a:extLst>
          </p:cNvPr>
          <p:cNvSpPr>
            <a:spLocks noGrp="1"/>
          </p:cNvSpPr>
          <p:nvPr>
            <p:ph idx="1"/>
          </p:nvPr>
        </p:nvSpPr>
        <p:spPr/>
        <p:txBody>
          <a:bodyPr/>
          <a:lstStyle/>
          <a:p>
            <a:endParaRPr lang="lt-LT" dirty="0"/>
          </a:p>
          <a:p>
            <a:endParaRPr lang="lt-LT" dirty="0"/>
          </a:p>
          <a:p>
            <a:endParaRPr lang="lt-LT" dirty="0"/>
          </a:p>
          <a:p>
            <a:endParaRPr lang="lt-LT" dirty="0"/>
          </a:p>
          <a:p>
            <a:endParaRPr lang="lt-LT" dirty="0"/>
          </a:p>
          <a:p>
            <a:pPr marL="0" indent="0">
              <a:buNone/>
            </a:pPr>
            <a:endParaRPr lang="lt-LT" dirty="0"/>
          </a:p>
        </p:txBody>
      </p:sp>
      <p:pic>
        <p:nvPicPr>
          <p:cNvPr id="1026" name="Picture 2" descr="Vaizdo rezultatas pagal uÅ¾klausÄ ânVSPLâ">
            <a:extLst>
              <a:ext uri="{FF2B5EF4-FFF2-40B4-BE49-F238E27FC236}">
                <a16:creationId xmlns:a16="http://schemas.microsoft.com/office/drawing/2014/main" id="{E0F1F47E-69D9-4F48-A413-B897318F2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349" y="5894836"/>
            <a:ext cx="7019925" cy="781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20903FA9-EBDD-459D-98B3-E458783D4C09}"/>
              </a:ext>
            </a:extLst>
          </p:cNvPr>
          <p:cNvSpPr/>
          <p:nvPr/>
        </p:nvSpPr>
        <p:spPr>
          <a:xfrm>
            <a:off x="1657256" y="1690688"/>
            <a:ext cx="8565160" cy="7810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b="1" dirty="0"/>
              <a:t>Tyrimai atliekami Nacionalinėje visuomenės sveikatos priežiūros laboratorijoje</a:t>
            </a:r>
          </a:p>
        </p:txBody>
      </p:sp>
      <p:sp>
        <p:nvSpPr>
          <p:cNvPr id="5" name="Rectangle: Rounded Corners 4">
            <a:extLst>
              <a:ext uri="{FF2B5EF4-FFF2-40B4-BE49-F238E27FC236}">
                <a16:creationId xmlns:a16="http://schemas.microsoft.com/office/drawing/2014/main" id="{4F9F4456-9A90-4BC5-9C97-C4EA6C31C4AE}"/>
              </a:ext>
            </a:extLst>
          </p:cNvPr>
          <p:cNvSpPr/>
          <p:nvPr/>
        </p:nvSpPr>
        <p:spPr>
          <a:xfrm>
            <a:off x="7254651" y="2726422"/>
            <a:ext cx="3830005" cy="7025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Žolyno g. 36, Vilnius</a:t>
            </a:r>
            <a:br>
              <a:rPr lang="lt-LT" dirty="0"/>
            </a:br>
            <a:r>
              <a:rPr lang="de-DE" dirty="0"/>
              <a:t>Tel. (8 5) 234 0201</a:t>
            </a:r>
            <a:endParaRPr lang="lt-LT" dirty="0"/>
          </a:p>
        </p:txBody>
      </p:sp>
      <p:sp>
        <p:nvSpPr>
          <p:cNvPr id="7" name="Rectangle: Rounded Corners 6">
            <a:extLst>
              <a:ext uri="{FF2B5EF4-FFF2-40B4-BE49-F238E27FC236}">
                <a16:creationId xmlns:a16="http://schemas.microsoft.com/office/drawing/2014/main" id="{F09248B1-E637-4D67-9647-BE7FC109E326}"/>
              </a:ext>
            </a:extLst>
          </p:cNvPr>
          <p:cNvSpPr/>
          <p:nvPr/>
        </p:nvSpPr>
        <p:spPr>
          <a:xfrm>
            <a:off x="1107346" y="2726422"/>
            <a:ext cx="3830005" cy="7025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Gėlių g. 9, Vilnius</a:t>
            </a:r>
            <a:br>
              <a:rPr lang="lt-LT" dirty="0"/>
            </a:br>
            <a:r>
              <a:rPr lang="de-DE" dirty="0"/>
              <a:t>Tel. (8 5) 212 2718</a:t>
            </a:r>
            <a:endParaRPr lang="lt-LT" dirty="0"/>
          </a:p>
        </p:txBody>
      </p:sp>
      <p:sp>
        <p:nvSpPr>
          <p:cNvPr id="8" name="Rectangle: Rounded Corners 7">
            <a:extLst>
              <a:ext uri="{FF2B5EF4-FFF2-40B4-BE49-F238E27FC236}">
                <a16:creationId xmlns:a16="http://schemas.microsoft.com/office/drawing/2014/main" id="{C772C71C-C1FB-4B7F-88E4-6539B867C907}"/>
              </a:ext>
            </a:extLst>
          </p:cNvPr>
          <p:cNvSpPr/>
          <p:nvPr/>
        </p:nvSpPr>
        <p:spPr>
          <a:xfrm>
            <a:off x="1657256" y="3683684"/>
            <a:ext cx="8565160" cy="7810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b="1" dirty="0"/>
              <a:t>Tyrimo rezultatas pateikiamas per savaitę</a:t>
            </a:r>
          </a:p>
        </p:txBody>
      </p:sp>
      <p:sp>
        <p:nvSpPr>
          <p:cNvPr id="9" name="Rectangle: Rounded Corners 8">
            <a:extLst>
              <a:ext uri="{FF2B5EF4-FFF2-40B4-BE49-F238E27FC236}">
                <a16:creationId xmlns:a16="http://schemas.microsoft.com/office/drawing/2014/main" id="{B8A9A986-04BD-4D27-B343-92FEE85077B9}"/>
              </a:ext>
            </a:extLst>
          </p:cNvPr>
          <p:cNvSpPr/>
          <p:nvPr/>
        </p:nvSpPr>
        <p:spPr>
          <a:xfrm>
            <a:off x="1107347" y="4726423"/>
            <a:ext cx="3830005" cy="7025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Laboratorijoje mėginiai priimami </a:t>
            </a:r>
            <a:br>
              <a:rPr lang="lt-LT" dirty="0"/>
            </a:br>
            <a:r>
              <a:rPr lang="lt-LT" dirty="0"/>
              <a:t>I–V 7.00–15.00</a:t>
            </a:r>
          </a:p>
        </p:txBody>
      </p:sp>
      <p:sp>
        <p:nvSpPr>
          <p:cNvPr id="10" name="Rectangle: Rounded Corners 9">
            <a:extLst>
              <a:ext uri="{FF2B5EF4-FFF2-40B4-BE49-F238E27FC236}">
                <a16:creationId xmlns:a16="http://schemas.microsoft.com/office/drawing/2014/main" id="{1263DE75-9726-4FDE-9A32-CF6556FAD56D}"/>
              </a:ext>
            </a:extLst>
          </p:cNvPr>
          <p:cNvSpPr/>
          <p:nvPr/>
        </p:nvSpPr>
        <p:spPr>
          <a:xfrm>
            <a:off x="7102250" y="4726423"/>
            <a:ext cx="3830005" cy="7025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dirty="0"/>
              <a:t>Tyrimo kaina – </a:t>
            </a:r>
            <a:r>
              <a:rPr lang="lt-LT" b="1" dirty="0"/>
              <a:t>9,27 </a:t>
            </a:r>
            <a:r>
              <a:rPr lang="lt-LT" b="1" dirty="0" err="1"/>
              <a:t>eur</a:t>
            </a:r>
            <a:endParaRPr lang="lt-LT" b="1" dirty="0"/>
          </a:p>
        </p:txBody>
      </p:sp>
    </p:spTree>
    <p:extLst>
      <p:ext uri="{BB962C8B-B14F-4D97-AF65-F5344CB8AC3E}">
        <p14:creationId xmlns:p14="http://schemas.microsoft.com/office/powerpoint/2010/main" val="66147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6"/>
                </a:solidFill>
              </a:rPr>
              <a:t>Tymų atvejo valdymas (1)</a:t>
            </a:r>
            <a:endParaRPr lang="en-US" b="1"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9401404"/>
              </p:ext>
            </p:extLst>
          </p:nvPr>
        </p:nvGraphicFramePr>
        <p:xfrm>
          <a:off x="496389" y="1825624"/>
          <a:ext cx="11286307" cy="4784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001125" y="0"/>
            <a:ext cx="3190875" cy="2647950"/>
          </a:xfrm>
          <a:prstGeom prst="rect">
            <a:avLst/>
          </a:prstGeom>
        </p:spPr>
      </p:pic>
    </p:spTree>
    <p:extLst>
      <p:ext uri="{BB962C8B-B14F-4D97-AF65-F5344CB8AC3E}">
        <p14:creationId xmlns:p14="http://schemas.microsoft.com/office/powerpoint/2010/main" val="32314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6"/>
                </a:solidFill>
              </a:rPr>
              <a:t>Tymų atvejo valdymas (2)</a:t>
            </a:r>
            <a:endParaRPr lang="en-US" b="1" dirty="0">
              <a:solidFill>
                <a:schemeClr val="accent6"/>
              </a:solidFill>
            </a:endParaRPr>
          </a:p>
        </p:txBody>
      </p:sp>
      <p:sp>
        <p:nvSpPr>
          <p:cNvPr id="3" name="Content Placeholder 2"/>
          <p:cNvSpPr>
            <a:spLocks noGrp="1"/>
          </p:cNvSpPr>
          <p:nvPr>
            <p:ph idx="1"/>
          </p:nvPr>
        </p:nvSpPr>
        <p:spPr/>
        <p:txBody>
          <a:bodyPr>
            <a:normAutofit/>
          </a:bodyPr>
          <a:lstStyle/>
          <a:p>
            <a:pPr algn="just"/>
            <a:r>
              <a:rPr lang="lt-LT" dirty="0"/>
              <a:t>Sąlytį su sergančiu tymais turėjusiems asmenims rekomenduojama kreiptis į savo šeimos gydytoją ir pasiskiepyti per 72 val. po turėto sąlyčio. </a:t>
            </a:r>
          </a:p>
          <a:p>
            <a:pPr algn="just"/>
            <a:r>
              <a:rPr lang="lt-LT" dirty="0"/>
              <a:t>Nesuspėjus pasiskiepyti per nurodytą laikotarpį, būtina išlaukti visą inkubacinį laikotarpį (21 d.) ir </a:t>
            </a:r>
            <a:r>
              <a:rPr lang="lt-LT" b="1" dirty="0"/>
              <a:t>pasiskiepyti, jeigu nesusergama</a:t>
            </a:r>
            <a:r>
              <a:rPr lang="lt-LT" dirty="0"/>
              <a:t>.</a:t>
            </a:r>
          </a:p>
          <a:p>
            <a:pPr algn="just"/>
            <a:r>
              <a:rPr lang="lt-LT" dirty="0"/>
              <a:t>NVSC departamentų specialistai, užregistravę tymų atvejį, aktyviai aiškinasi visus turėjusius sąlytį asmenis ir pagal poreikį siunčia juos pas šeimos gydytojus.</a:t>
            </a:r>
          </a:p>
          <a:p>
            <a:pPr algn="just"/>
            <a:r>
              <a:rPr lang="lt-LT" dirty="0"/>
              <a:t>Visiems sąlytį turėjusiems asmenims rekomenduojama stebėti savo sveikatos būklę 21 dieną po sąlyčio.</a:t>
            </a:r>
            <a:endParaRPr lang="en-US" dirty="0"/>
          </a:p>
        </p:txBody>
      </p:sp>
    </p:spTree>
    <p:extLst>
      <p:ext uri="{BB962C8B-B14F-4D97-AF65-F5344CB8AC3E}">
        <p14:creationId xmlns:p14="http://schemas.microsoft.com/office/powerpoint/2010/main" val="76355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1B9C-56A4-4D51-A9A5-3E626EDD1586}"/>
              </a:ext>
            </a:extLst>
          </p:cNvPr>
          <p:cNvSpPr>
            <a:spLocks noGrp="1"/>
          </p:cNvSpPr>
          <p:nvPr>
            <p:ph type="title"/>
          </p:nvPr>
        </p:nvSpPr>
        <p:spPr/>
        <p:txBody>
          <a:bodyPr/>
          <a:lstStyle/>
          <a:p>
            <a:pPr algn="ctr"/>
            <a:r>
              <a:rPr lang="lt-LT" b="1" dirty="0">
                <a:solidFill>
                  <a:schemeClr val="accent6"/>
                </a:solidFill>
              </a:rPr>
              <a:t>Tymų atvejo valdymas (3)</a:t>
            </a:r>
            <a:endParaRPr lang="lt-LT" dirty="0"/>
          </a:p>
        </p:txBody>
      </p:sp>
      <p:sp>
        <p:nvSpPr>
          <p:cNvPr id="3" name="Content Placeholder 2">
            <a:extLst>
              <a:ext uri="{FF2B5EF4-FFF2-40B4-BE49-F238E27FC236}">
                <a16:creationId xmlns:a16="http://schemas.microsoft.com/office/drawing/2014/main" id="{2F7B9A02-EBEE-4224-9AEA-1C14E5EBA5C5}"/>
              </a:ext>
            </a:extLst>
          </p:cNvPr>
          <p:cNvSpPr>
            <a:spLocks noGrp="1"/>
          </p:cNvSpPr>
          <p:nvPr>
            <p:ph sz="half" idx="1"/>
          </p:nvPr>
        </p:nvSpPr>
        <p:spPr>
          <a:xfrm>
            <a:off x="838200" y="1825625"/>
            <a:ext cx="10515600" cy="4351338"/>
          </a:xfrm>
        </p:spPr>
        <p:txBody>
          <a:bodyPr>
            <a:normAutofit/>
          </a:bodyPr>
          <a:lstStyle/>
          <a:p>
            <a:pPr marL="0" indent="0">
              <a:buNone/>
            </a:pPr>
            <a:r>
              <a:rPr lang="lt-LT" dirty="0"/>
              <a:t>Greitas informacijos perdavimas iš ASPĮ NVSC užtikrina efektyvesnį tymų atvejo valdymą:</a:t>
            </a:r>
          </a:p>
          <a:p>
            <a:r>
              <a:rPr lang="lt-LT" dirty="0"/>
              <a:t> sudaromos sąlygos NVSC greičiau nustatyti sąlytį turėjusius asmenis bei juos informuoti;</a:t>
            </a:r>
          </a:p>
          <a:p>
            <a:r>
              <a:rPr lang="lt-LT" dirty="0"/>
              <a:t>didesnė tikimybė kontaktiniams asmenims </a:t>
            </a:r>
            <a:r>
              <a:rPr lang="nn-NO" dirty="0"/>
              <a:t>suspėti pasiskiepyti per 72 val.</a:t>
            </a:r>
            <a:r>
              <a:rPr lang="lt-LT" dirty="0"/>
              <a:t> nuo paskutinio kontakto su sergančiuoju tymais;</a:t>
            </a:r>
          </a:p>
          <a:p>
            <a:r>
              <a:rPr lang="lt-LT" dirty="0"/>
              <a:t>sumažinama rizika protrūkio atsiradimui.</a:t>
            </a:r>
          </a:p>
        </p:txBody>
      </p:sp>
    </p:spTree>
    <p:extLst>
      <p:ext uri="{BB962C8B-B14F-4D97-AF65-F5344CB8AC3E}">
        <p14:creationId xmlns:p14="http://schemas.microsoft.com/office/powerpoint/2010/main" val="7822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1B9C-56A4-4D51-A9A5-3E626EDD1586}"/>
              </a:ext>
            </a:extLst>
          </p:cNvPr>
          <p:cNvSpPr>
            <a:spLocks noGrp="1"/>
          </p:cNvSpPr>
          <p:nvPr>
            <p:ph type="title"/>
          </p:nvPr>
        </p:nvSpPr>
        <p:spPr/>
        <p:txBody>
          <a:bodyPr/>
          <a:lstStyle/>
          <a:p>
            <a:r>
              <a:rPr lang="lt-LT" dirty="0"/>
              <a:t>Informacijos perdavimas (I)</a:t>
            </a:r>
          </a:p>
        </p:txBody>
      </p:sp>
      <p:sp>
        <p:nvSpPr>
          <p:cNvPr id="3" name="Content Placeholder 2">
            <a:extLst>
              <a:ext uri="{FF2B5EF4-FFF2-40B4-BE49-F238E27FC236}">
                <a16:creationId xmlns:a16="http://schemas.microsoft.com/office/drawing/2014/main" id="{2F7B9A02-EBEE-4224-9AEA-1C14E5EBA5C5}"/>
              </a:ext>
            </a:extLst>
          </p:cNvPr>
          <p:cNvSpPr>
            <a:spLocks noGrp="1"/>
          </p:cNvSpPr>
          <p:nvPr>
            <p:ph sz="half" idx="1"/>
          </p:nvPr>
        </p:nvSpPr>
        <p:spPr>
          <a:xfrm>
            <a:off x="838200" y="1825625"/>
            <a:ext cx="10515600" cy="4351338"/>
          </a:xfrm>
        </p:spPr>
        <p:txBody>
          <a:bodyPr>
            <a:normAutofit/>
          </a:bodyPr>
          <a:lstStyle/>
          <a:p>
            <a:pPr marL="0" indent="0">
              <a:buNone/>
            </a:pPr>
            <a:r>
              <a:rPr lang="lt-LT" dirty="0"/>
              <a:t>Vadovaujantis Lietuvos Respublikos sveikatos apsaugos ministro 2002 m. gruodžio 24 d. įsakymo Nr. 673 „Dėl privalomojo epidemiologinio registravimo objektų registravimo ir informacijos apie juos teikimo tvarkos aprašo patvirtinimo“ 4 punktu, gydytojas, įtaręs ar nustatęs susirgimą užkrečiamąja liga, užpildo Pranešimą apie nustatytą (įtariamą) susirgimą (forma Nr. 058-089-151/a), pateikia NVSC nurodytu laiku. Apie mirties nuo užkrečiamosios ligos atvejį informacija NVSC perduodama ne vėliau kaip per 2 val. žodžiu ir ne vėliau kaip per 12 val. raštu nuo mirties atvejo patvirtinimo.</a:t>
            </a:r>
          </a:p>
        </p:txBody>
      </p:sp>
    </p:spTree>
    <p:extLst>
      <p:ext uri="{BB962C8B-B14F-4D97-AF65-F5344CB8AC3E}">
        <p14:creationId xmlns:p14="http://schemas.microsoft.com/office/powerpoint/2010/main" val="128310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91B1-D7CE-4F76-AA97-524013E99D99}"/>
              </a:ext>
            </a:extLst>
          </p:cNvPr>
          <p:cNvSpPr>
            <a:spLocks noGrp="1"/>
          </p:cNvSpPr>
          <p:nvPr>
            <p:ph type="title"/>
          </p:nvPr>
        </p:nvSpPr>
        <p:spPr/>
        <p:txBody>
          <a:bodyPr/>
          <a:lstStyle/>
          <a:p>
            <a:r>
              <a:rPr lang="lt-LT" dirty="0">
                <a:solidFill>
                  <a:srgbClr val="FF0000"/>
                </a:solidFill>
              </a:rPr>
              <a:t>Informacijos perdavimas (II)</a:t>
            </a:r>
            <a:endParaRPr lang="lt-LT" dirty="0"/>
          </a:p>
        </p:txBody>
      </p:sp>
      <p:sp>
        <p:nvSpPr>
          <p:cNvPr id="3" name="Content Placeholder 2">
            <a:extLst>
              <a:ext uri="{FF2B5EF4-FFF2-40B4-BE49-F238E27FC236}">
                <a16:creationId xmlns:a16="http://schemas.microsoft.com/office/drawing/2014/main" id="{B4C5D348-20EE-4B31-BFEB-12F0B104141A}"/>
              </a:ext>
            </a:extLst>
          </p:cNvPr>
          <p:cNvSpPr>
            <a:spLocks noGrp="1"/>
          </p:cNvSpPr>
          <p:nvPr>
            <p:ph sz="half" idx="1"/>
          </p:nvPr>
        </p:nvSpPr>
        <p:spPr>
          <a:xfrm>
            <a:off x="838200" y="1825625"/>
            <a:ext cx="10515600" cy="4351338"/>
          </a:xfrm>
        </p:spPr>
        <p:txBody>
          <a:bodyPr/>
          <a:lstStyle/>
          <a:p>
            <a:pPr marL="0" indent="0">
              <a:buNone/>
            </a:pPr>
            <a:r>
              <a:rPr lang="lt-LT" dirty="0"/>
              <a:t>Informaciją telefonu NVSC Vilniaus departamentui galimą perduoti:</a:t>
            </a:r>
          </a:p>
          <a:p>
            <a:endParaRPr lang="lt-LT" dirty="0"/>
          </a:p>
          <a:p>
            <a:endParaRPr lang="lt-LT" dirty="0"/>
          </a:p>
          <a:p>
            <a:endParaRPr lang="lt-LT" dirty="0"/>
          </a:p>
          <a:p>
            <a:pPr marL="0" indent="0">
              <a:buNone/>
            </a:pPr>
            <a:endParaRPr lang="lt-LT" dirty="0"/>
          </a:p>
          <a:p>
            <a:pPr marL="0" indent="0">
              <a:buNone/>
            </a:pPr>
            <a:r>
              <a:rPr lang="lt-LT" dirty="0"/>
              <a:t>El. paštas: </a:t>
            </a:r>
            <a:r>
              <a:rPr lang="lt-LT" dirty="0" err="1"/>
              <a:t>uzkrligos</a:t>
            </a:r>
            <a:r>
              <a:rPr lang="en-US" dirty="0"/>
              <a:t>@</a:t>
            </a:r>
            <a:r>
              <a:rPr lang="en-US" dirty="0" err="1"/>
              <a:t>nvsc</a:t>
            </a:r>
            <a:r>
              <a:rPr lang="lt-LT" dirty="0"/>
              <a:t>.</a:t>
            </a:r>
            <a:r>
              <a:rPr lang="lt-LT" dirty="0" err="1"/>
              <a:t>lt</a:t>
            </a:r>
            <a:r>
              <a:rPr lang="lt-LT" dirty="0"/>
              <a:t> </a:t>
            </a:r>
          </a:p>
        </p:txBody>
      </p:sp>
      <p:sp>
        <p:nvSpPr>
          <p:cNvPr id="7" name="Rectangle: Rounded Corners 6">
            <a:extLst>
              <a:ext uri="{FF2B5EF4-FFF2-40B4-BE49-F238E27FC236}">
                <a16:creationId xmlns:a16="http://schemas.microsoft.com/office/drawing/2014/main" id="{6CE39763-8758-4B20-A116-9B6A3E337C7C}"/>
              </a:ext>
            </a:extLst>
          </p:cNvPr>
          <p:cNvSpPr/>
          <p:nvPr/>
        </p:nvSpPr>
        <p:spPr>
          <a:xfrm>
            <a:off x="7338539" y="2706250"/>
            <a:ext cx="3830005" cy="14043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b="1" dirty="0"/>
              <a:t>Poilsio ir švenčių dienomis</a:t>
            </a:r>
          </a:p>
          <a:p>
            <a:pPr algn="ctr"/>
            <a:r>
              <a:rPr lang="nn-NO" dirty="0"/>
              <a:t>I–IV </a:t>
            </a:r>
            <a:r>
              <a:rPr lang="lt-LT" dirty="0"/>
              <a:t>17</a:t>
            </a:r>
            <a:r>
              <a:rPr lang="nn-NO" dirty="0"/>
              <a:t>.00–</a:t>
            </a:r>
            <a:r>
              <a:rPr lang="lt-LT" dirty="0"/>
              <a:t>08.00</a:t>
            </a:r>
            <a:r>
              <a:rPr lang="nn-NO" dirty="0"/>
              <a:t>, </a:t>
            </a:r>
            <a:br>
              <a:rPr lang="lt-LT" dirty="0"/>
            </a:br>
            <a:r>
              <a:rPr lang="nn-NO" dirty="0"/>
              <a:t>V 15.45</a:t>
            </a:r>
            <a:r>
              <a:rPr lang="lt-LT" dirty="0"/>
              <a:t>–08.00, </a:t>
            </a:r>
            <a:br>
              <a:rPr lang="lt-LT" dirty="0"/>
            </a:br>
            <a:r>
              <a:rPr lang="lt-LT" dirty="0"/>
              <a:t>VI–VII 24 val.</a:t>
            </a:r>
            <a:endParaRPr lang="nn-NO" dirty="0"/>
          </a:p>
          <a:p>
            <a:pPr algn="ctr"/>
            <a:r>
              <a:rPr lang="nn-NO" b="1" dirty="0">
                <a:solidFill>
                  <a:schemeClr val="tx1"/>
                </a:solidFill>
              </a:rPr>
              <a:t>+370 6</a:t>
            </a:r>
            <a:r>
              <a:rPr lang="lt-LT" b="1" dirty="0">
                <a:solidFill>
                  <a:schemeClr val="tx1"/>
                </a:solidFill>
              </a:rPr>
              <a:t>77 37729</a:t>
            </a:r>
            <a:endParaRPr lang="nn-NO" b="1" dirty="0">
              <a:solidFill>
                <a:schemeClr val="tx1"/>
              </a:solidFill>
            </a:endParaRPr>
          </a:p>
        </p:txBody>
      </p:sp>
      <p:sp>
        <p:nvSpPr>
          <p:cNvPr id="8" name="Rectangle: Rounded Corners 7">
            <a:extLst>
              <a:ext uri="{FF2B5EF4-FFF2-40B4-BE49-F238E27FC236}">
                <a16:creationId xmlns:a16="http://schemas.microsoft.com/office/drawing/2014/main" id="{DDB1DA5C-2EB3-4939-8ADD-B376D7D56663}"/>
              </a:ext>
            </a:extLst>
          </p:cNvPr>
          <p:cNvSpPr/>
          <p:nvPr/>
        </p:nvSpPr>
        <p:spPr>
          <a:xfrm>
            <a:off x="1107346" y="2726421"/>
            <a:ext cx="3830005" cy="12470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b="1" dirty="0"/>
              <a:t>Darbo metu</a:t>
            </a:r>
          </a:p>
          <a:p>
            <a:pPr algn="ctr"/>
            <a:r>
              <a:rPr lang="nn-NO" dirty="0"/>
              <a:t>I–IV 8.00–17.00, V 8.00–15.45</a:t>
            </a:r>
          </a:p>
          <a:p>
            <a:pPr algn="ctr"/>
            <a:r>
              <a:rPr lang="lt-LT" b="1" dirty="0"/>
              <a:t>(8 5) 278 0681</a:t>
            </a:r>
          </a:p>
          <a:p>
            <a:pPr algn="ctr"/>
            <a:r>
              <a:rPr lang="lt-LT" b="1" dirty="0"/>
              <a:t>+370 </a:t>
            </a:r>
            <a:r>
              <a:rPr lang="en-US" b="1" dirty="0"/>
              <a:t>618 79984, </a:t>
            </a:r>
            <a:r>
              <a:rPr lang="lt-LT" b="1" dirty="0"/>
              <a:t>+370 618 31645</a:t>
            </a:r>
            <a:r>
              <a:rPr lang="en-US" b="1" dirty="0"/>
              <a:t>, </a:t>
            </a:r>
            <a:r>
              <a:rPr lang="lt-LT" b="1" dirty="0"/>
              <a:t>+370 671 91943</a:t>
            </a:r>
            <a:r>
              <a:rPr lang="en-US" b="1" dirty="0"/>
              <a:t>, </a:t>
            </a:r>
            <a:r>
              <a:rPr lang="lt-LT" b="1" dirty="0"/>
              <a:t>+370 </a:t>
            </a:r>
            <a:r>
              <a:rPr lang="en-US" b="1" dirty="0"/>
              <a:t>627 79861</a:t>
            </a:r>
            <a:endParaRPr lang="lt-LT" b="1" dirty="0"/>
          </a:p>
          <a:p>
            <a:pPr algn="ctr"/>
            <a:endParaRPr lang="nn-NO" b="1" dirty="0"/>
          </a:p>
        </p:txBody>
      </p:sp>
      <p:pic>
        <p:nvPicPr>
          <p:cNvPr id="9" name="Picture 8">
            <a:extLst>
              <a:ext uri="{FF2B5EF4-FFF2-40B4-BE49-F238E27FC236}">
                <a16:creationId xmlns:a16="http://schemas.microsoft.com/office/drawing/2014/main" id="{B33DC568-627D-461D-93DF-C832A65C68A2}"/>
              </a:ext>
            </a:extLst>
          </p:cNvPr>
          <p:cNvPicPr>
            <a:picLocks noChangeAspect="1"/>
          </p:cNvPicPr>
          <p:nvPr/>
        </p:nvPicPr>
        <p:blipFill rotWithShape="1">
          <a:blip r:embed="rId2"/>
          <a:srcRect l="6330" t="15290" r="9862" b="73380"/>
          <a:stretch/>
        </p:blipFill>
        <p:spPr>
          <a:xfrm>
            <a:off x="0" y="6080999"/>
            <a:ext cx="10217791" cy="777001"/>
          </a:xfrm>
          <a:prstGeom prst="rect">
            <a:avLst/>
          </a:prstGeom>
        </p:spPr>
      </p:pic>
    </p:spTree>
    <p:extLst>
      <p:ext uri="{BB962C8B-B14F-4D97-AF65-F5344CB8AC3E}">
        <p14:creationId xmlns:p14="http://schemas.microsoft.com/office/powerpoint/2010/main" val="1553857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97C5-CB00-4C0C-9F39-A5F884DC1555}"/>
              </a:ext>
            </a:extLst>
          </p:cNvPr>
          <p:cNvSpPr>
            <a:spLocks noGrp="1"/>
          </p:cNvSpPr>
          <p:nvPr>
            <p:ph type="title"/>
          </p:nvPr>
        </p:nvSpPr>
        <p:spPr/>
        <p:txBody>
          <a:bodyPr/>
          <a:lstStyle/>
          <a:p>
            <a:pPr algn="ctr"/>
            <a:r>
              <a:rPr lang="lt-LT" dirty="0"/>
              <a:t>Ėminių persiuntimas į NVSPL (I)</a:t>
            </a:r>
          </a:p>
        </p:txBody>
      </p:sp>
      <p:sp>
        <p:nvSpPr>
          <p:cNvPr id="3" name="Content Placeholder 2">
            <a:extLst>
              <a:ext uri="{FF2B5EF4-FFF2-40B4-BE49-F238E27FC236}">
                <a16:creationId xmlns:a16="http://schemas.microsoft.com/office/drawing/2014/main" id="{6AA288B0-2F13-46DB-B668-B77440C1AAB1}"/>
              </a:ext>
            </a:extLst>
          </p:cNvPr>
          <p:cNvSpPr>
            <a:spLocks noGrp="1"/>
          </p:cNvSpPr>
          <p:nvPr>
            <p:ph sz="half" idx="1"/>
          </p:nvPr>
        </p:nvSpPr>
        <p:spPr>
          <a:xfrm>
            <a:off x="838200" y="1825625"/>
            <a:ext cx="10515600" cy="4351338"/>
          </a:xfrm>
        </p:spPr>
        <p:txBody>
          <a:bodyPr/>
          <a:lstStyle/>
          <a:p>
            <a:pPr marL="0" indent="0">
              <a:buNone/>
            </a:pPr>
            <a:r>
              <a:rPr lang="lt-LT" dirty="0"/>
              <a:t>Vadovaujantis Lietuvos Respublikos sveikatos apsaugos ministro 2009 m. kovo 31 d. įsakymo Nr. V-241 „Dėl tymų, raudonukės ir įgimto raudonukės sindromo epidemiologinės priežiūros ir kontrolės tvarkos aprašo patvirtinimo“ 4.2 papunkčiu ASPĮ ima ėminius asmenims, kuriems įtariami tymai, raudonukė ar susirgimas pasireiškia panašiu į tymų, raudonukės bėrimu, karščiavimu (kraujas), ir siunčia ėminius į NVSPL ištirti dėl diagnozės patvirtinimo ar atmetimo.</a:t>
            </a:r>
          </a:p>
        </p:txBody>
      </p:sp>
    </p:spTree>
    <p:extLst>
      <p:ext uri="{BB962C8B-B14F-4D97-AF65-F5344CB8AC3E}">
        <p14:creationId xmlns:p14="http://schemas.microsoft.com/office/powerpoint/2010/main" val="349772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2">
                    <a:lumMod val="50000"/>
                  </a:schemeClr>
                </a:solidFill>
              </a:rPr>
              <a:t>Sveikatos priežiūros specialistai. Rizika</a:t>
            </a:r>
            <a:endParaRPr lang="en-US" b="1" dirty="0">
              <a:solidFill>
                <a:schemeClr val="accent2">
                  <a:lumMod val="50000"/>
                </a:schemeClr>
              </a:solidFill>
            </a:endParaRPr>
          </a:p>
        </p:txBody>
      </p:sp>
      <p:sp>
        <p:nvSpPr>
          <p:cNvPr id="5" name="Rounded Rectangle 4"/>
          <p:cNvSpPr/>
          <p:nvPr/>
        </p:nvSpPr>
        <p:spPr>
          <a:xfrm>
            <a:off x="1332411" y="2380230"/>
            <a:ext cx="9757955" cy="1123405"/>
          </a:xfrm>
          <a:prstGeom prst="round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500" b="1" dirty="0">
                <a:solidFill>
                  <a:schemeClr val="accent2">
                    <a:lumMod val="75000"/>
                  </a:schemeClr>
                </a:solidFill>
              </a:rPr>
              <a:t>GALI UŽSIKRĖSTI PATYS</a:t>
            </a:r>
          </a:p>
          <a:p>
            <a:pPr algn="ctr"/>
            <a:r>
              <a:rPr lang="lt-LT" sz="2500" dirty="0">
                <a:solidFill>
                  <a:schemeClr val="tx1"/>
                </a:solidFill>
              </a:rPr>
              <a:t>Sveikatos priežiūros įstaigų darbuotojai priklauso rizikos grupei dėl padidintos užsikrėtimo tymų virusu rizikos</a:t>
            </a:r>
          </a:p>
        </p:txBody>
      </p:sp>
      <p:sp>
        <p:nvSpPr>
          <p:cNvPr id="6" name="Rounded Rectangle 5"/>
          <p:cNvSpPr/>
          <p:nvPr/>
        </p:nvSpPr>
        <p:spPr>
          <a:xfrm>
            <a:off x="1260564" y="4193177"/>
            <a:ext cx="9986555" cy="1214846"/>
          </a:xfrm>
          <a:prstGeom prst="roundRect">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500" b="1" dirty="0">
                <a:solidFill>
                  <a:schemeClr val="accent2">
                    <a:lumMod val="75000"/>
                  </a:schemeClr>
                </a:solidFill>
              </a:rPr>
              <a:t>GALI UŽKRĖSTI PACIENTUS</a:t>
            </a:r>
          </a:p>
          <a:p>
            <a:pPr algn="ctr"/>
            <a:r>
              <a:rPr lang="lt-LT" sz="2500" dirty="0">
                <a:solidFill>
                  <a:schemeClr val="tx1"/>
                </a:solidFill>
              </a:rPr>
              <a:t>Jei sveikatos priežiūros įstaigų darbuotojai yra imlūs tymams, jie labai gali tapti tymų viruso platintojais ir taip kelti riziką pacientų sveikatai</a:t>
            </a:r>
          </a:p>
        </p:txBody>
      </p:sp>
    </p:spTree>
    <p:extLst>
      <p:ext uri="{BB962C8B-B14F-4D97-AF65-F5344CB8AC3E}">
        <p14:creationId xmlns:p14="http://schemas.microsoft.com/office/powerpoint/2010/main" val="340199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2">
                    <a:lumMod val="50000"/>
                  </a:schemeClr>
                </a:solidFill>
              </a:rPr>
              <a:t>Sveikatos priežiūros specialistai. Galimos rizikos valdymo priemonės</a:t>
            </a:r>
            <a:endParaRPr lang="en-US" b="1" dirty="0">
              <a:solidFill>
                <a:schemeClr val="accent2">
                  <a:lumMod val="50000"/>
                </a:schemeClr>
              </a:solidFill>
            </a:endParaRPr>
          </a:p>
        </p:txBody>
      </p:sp>
      <p:sp>
        <p:nvSpPr>
          <p:cNvPr id="3" name="Content Placeholder 2"/>
          <p:cNvSpPr>
            <a:spLocks noGrp="1"/>
          </p:cNvSpPr>
          <p:nvPr>
            <p:ph idx="1"/>
          </p:nvPr>
        </p:nvSpPr>
        <p:spPr>
          <a:xfrm>
            <a:off x="838200" y="2403565"/>
            <a:ext cx="10515600" cy="3773397"/>
          </a:xfrm>
        </p:spPr>
        <p:txBody>
          <a:bodyPr/>
          <a:lstStyle/>
          <a:p>
            <a:pPr algn="just"/>
            <a:r>
              <a:rPr lang="lt-LT" b="1" dirty="0">
                <a:solidFill>
                  <a:schemeClr val="accent2">
                    <a:lumMod val="75000"/>
                  </a:schemeClr>
                </a:solidFill>
              </a:rPr>
              <a:t>SKIEPIJIMAS. </a:t>
            </a:r>
            <a:r>
              <a:rPr lang="lt-LT" dirty="0"/>
              <a:t>Sveikatos priežiūros specialistų skiepijimu turi pasirūpinti darbdaviai, vadovaudamiesi Lietuvos Respublikos sveikatos apsaugos ministro 2004 m. spalio 14 d. įsakymu Nr. V-716 „Dėl Darbuotojų, kurie skiepijami darbdavio lėšomis, profesijų ir pareigybių sąrašo patvirtinimo“.</a:t>
            </a:r>
          </a:p>
          <a:p>
            <a:pPr algn="just"/>
            <a:r>
              <a:rPr lang="lt-LT" b="1" dirty="0">
                <a:solidFill>
                  <a:schemeClr val="accent2">
                    <a:lumMod val="75000"/>
                  </a:schemeClr>
                </a:solidFill>
              </a:rPr>
              <a:t>SEROLOGINIAI TYRIMAI. </a:t>
            </a:r>
            <a:r>
              <a:rPr lang="lt-LT" dirty="0"/>
              <a:t>Esant galimybei, įvertinamas sveikatos priežiūros specialistų imuninis atsakas. Tais atvejais, kai jis nepakankamas, vykdomas skiepijimas.</a:t>
            </a:r>
            <a:endParaRPr lang="lt-LT" b="1" dirty="0"/>
          </a:p>
          <a:p>
            <a:endParaRPr lang="en-US" dirty="0"/>
          </a:p>
        </p:txBody>
      </p:sp>
    </p:spTree>
    <p:extLst>
      <p:ext uri="{BB962C8B-B14F-4D97-AF65-F5344CB8AC3E}">
        <p14:creationId xmlns:p14="http://schemas.microsoft.com/office/powerpoint/2010/main" val="387376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56D10D5-3A22-4B48-9DFB-C3B1F9476D8C}"/>
              </a:ext>
            </a:extLst>
          </p:cNvPr>
          <p:cNvSpPr>
            <a:spLocks noGrp="1"/>
          </p:cNvSpPr>
          <p:nvPr>
            <p:ph type="title"/>
          </p:nvPr>
        </p:nvSpPr>
        <p:spPr/>
        <p:txBody>
          <a:bodyPr/>
          <a:lstStyle/>
          <a:p>
            <a:r>
              <a:rPr lang="en-US" b="1" dirty="0" err="1">
                <a:solidFill>
                  <a:schemeClr val="accent6"/>
                </a:solidFill>
              </a:rPr>
              <a:t>Sergamumo</a:t>
            </a:r>
            <a:r>
              <a:rPr lang="en-US" b="1" dirty="0">
                <a:solidFill>
                  <a:schemeClr val="accent6"/>
                </a:solidFill>
              </a:rPr>
              <a:t> </a:t>
            </a:r>
            <a:r>
              <a:rPr lang="en-US" b="1" dirty="0" err="1">
                <a:solidFill>
                  <a:schemeClr val="accent6"/>
                </a:solidFill>
              </a:rPr>
              <a:t>tymais</a:t>
            </a:r>
            <a:r>
              <a:rPr lang="en-US" b="1" dirty="0">
                <a:solidFill>
                  <a:schemeClr val="accent6"/>
                </a:solidFill>
              </a:rPr>
              <a:t> </a:t>
            </a:r>
            <a:r>
              <a:rPr lang="en-US" b="1" dirty="0" err="1">
                <a:solidFill>
                  <a:schemeClr val="accent6"/>
                </a:solidFill>
              </a:rPr>
              <a:t>situacija</a:t>
            </a:r>
            <a:endParaRPr lang="lt-LT" b="1" dirty="0">
              <a:solidFill>
                <a:schemeClr val="accent6"/>
              </a:solidFill>
            </a:endParaRPr>
          </a:p>
        </p:txBody>
      </p:sp>
      <p:sp>
        <p:nvSpPr>
          <p:cNvPr id="3" name="Turinio vietos rezervavimo ženklas 2">
            <a:extLst>
              <a:ext uri="{FF2B5EF4-FFF2-40B4-BE49-F238E27FC236}">
                <a16:creationId xmlns:a16="http://schemas.microsoft.com/office/drawing/2014/main" id="{1FD79387-87EC-415C-A58B-134C608C374B}"/>
              </a:ext>
            </a:extLst>
          </p:cNvPr>
          <p:cNvSpPr>
            <a:spLocks noGrp="1"/>
          </p:cNvSpPr>
          <p:nvPr>
            <p:ph idx="1"/>
          </p:nvPr>
        </p:nvSpPr>
        <p:spPr/>
        <p:txBody>
          <a:bodyPr>
            <a:normAutofit fontScale="85000" lnSpcReduction="10000"/>
          </a:bodyPr>
          <a:lstStyle/>
          <a:p>
            <a:r>
              <a:rPr lang="lt-LT" dirty="0"/>
              <a:t>Šiuo metu Lietuvoje ir kitose Europos šalyse vyksta tymų infekcijos protrūkis. </a:t>
            </a:r>
            <a:endParaRPr lang="en-US" dirty="0"/>
          </a:p>
          <a:p>
            <a:r>
              <a:rPr lang="lt-LT" dirty="0"/>
              <a:t>2019 m. balandžio mėn. pirmąjį dešimtadienį Lietuvoje jau buvo registruoti 442 tymų susirgimo atvejai, Ukrainoje nuo tymų ir jų sukeltų komplikacijų mirė 14 žmonių. </a:t>
            </a:r>
            <a:endParaRPr lang="en-US" dirty="0"/>
          </a:p>
          <a:p>
            <a:r>
              <a:rPr lang="en-US" dirty="0"/>
              <a:t>ELPC </a:t>
            </a:r>
            <a:r>
              <a:rPr lang="lt-LT" dirty="0"/>
              <a:t>2019 m. vasario mėnesio duomenimis, lyginant su praėjusiais mėnesiais, sergamumas tymais Europos šalyse tik didėja. </a:t>
            </a:r>
            <a:endParaRPr lang="en-US" dirty="0"/>
          </a:p>
          <a:p>
            <a:r>
              <a:rPr lang="lt-LT" dirty="0"/>
              <a:t>2019 m. kovą aukščiausi sergamumo rodikliai buvo registruoti Prancūzijoje - 188 atvejai, Lenkijoje – 178 atvejai, Čekijoje – 115 atvejų. </a:t>
            </a:r>
            <a:endParaRPr lang="en-US" dirty="0"/>
          </a:p>
          <a:p>
            <a:r>
              <a:rPr lang="lt-LT" dirty="0"/>
              <a:t>2018-2019 metais Europos Sąjungos šalyse užregistruotos 29 mirtys dėl tymų</a:t>
            </a:r>
            <a:r>
              <a:rPr lang="en-US" dirty="0"/>
              <a:t>.</a:t>
            </a:r>
          </a:p>
          <a:p>
            <a:r>
              <a:rPr lang="lt-LT" dirty="0"/>
              <a:t>Didžiausias nepasiskiepijusių asmenų skaičius yra tarp vaikų iki 12 mėnesių, kurie yra dar per jauni, kad galėtų būti vakcinuojami. Todėl ši vaikų amžiaus grupė yra labiausiai pažeidžiama sirgti tymais ir patirti šios ligos komplikacijas. </a:t>
            </a:r>
          </a:p>
        </p:txBody>
      </p:sp>
    </p:spTree>
    <p:extLst>
      <p:ext uri="{BB962C8B-B14F-4D97-AF65-F5344CB8AC3E}">
        <p14:creationId xmlns:p14="http://schemas.microsoft.com/office/powerpoint/2010/main" val="384773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4DC6-1C0B-430D-B38E-745853AFE7EE}"/>
              </a:ext>
            </a:extLst>
          </p:cNvPr>
          <p:cNvSpPr>
            <a:spLocks noGrp="1"/>
          </p:cNvSpPr>
          <p:nvPr>
            <p:ph type="title"/>
          </p:nvPr>
        </p:nvSpPr>
        <p:spPr/>
        <p:txBody>
          <a:bodyPr/>
          <a:lstStyle/>
          <a:p>
            <a:pPr algn="ctr"/>
            <a:r>
              <a:rPr lang="lt-LT" dirty="0"/>
              <a:t>Pasiskiepijimo galimybės Vilniuje</a:t>
            </a:r>
          </a:p>
        </p:txBody>
      </p:sp>
      <p:pic>
        <p:nvPicPr>
          <p:cNvPr id="11" name="Picture 10">
            <a:extLst>
              <a:ext uri="{FF2B5EF4-FFF2-40B4-BE49-F238E27FC236}">
                <a16:creationId xmlns:a16="http://schemas.microsoft.com/office/drawing/2014/main" id="{F4643AD5-4CBA-42C3-9EB0-8C2ABB25F914}"/>
              </a:ext>
            </a:extLst>
          </p:cNvPr>
          <p:cNvPicPr>
            <a:picLocks noChangeAspect="1"/>
          </p:cNvPicPr>
          <p:nvPr/>
        </p:nvPicPr>
        <p:blipFill>
          <a:blip r:embed="rId2"/>
          <a:stretch>
            <a:fillRect/>
          </a:stretch>
        </p:blipFill>
        <p:spPr>
          <a:xfrm>
            <a:off x="7822699" y="1247925"/>
            <a:ext cx="2939143" cy="833288"/>
          </a:xfrm>
          <a:prstGeom prst="rect">
            <a:avLst/>
          </a:prstGeom>
        </p:spPr>
      </p:pic>
      <p:pic>
        <p:nvPicPr>
          <p:cNvPr id="12" name="Picture 11">
            <a:extLst>
              <a:ext uri="{FF2B5EF4-FFF2-40B4-BE49-F238E27FC236}">
                <a16:creationId xmlns:a16="http://schemas.microsoft.com/office/drawing/2014/main" id="{1C2D9781-BC4C-4E94-90D4-E485D865AA29}"/>
              </a:ext>
            </a:extLst>
          </p:cNvPr>
          <p:cNvPicPr>
            <a:picLocks noChangeAspect="1"/>
          </p:cNvPicPr>
          <p:nvPr/>
        </p:nvPicPr>
        <p:blipFill rotWithShape="1">
          <a:blip r:embed="rId3"/>
          <a:srcRect t="32476" b="32476"/>
          <a:stretch/>
        </p:blipFill>
        <p:spPr>
          <a:xfrm>
            <a:off x="1790091" y="1330099"/>
            <a:ext cx="2219276" cy="751114"/>
          </a:xfrm>
          <a:prstGeom prst="rect">
            <a:avLst/>
          </a:prstGeom>
        </p:spPr>
      </p:pic>
      <p:sp>
        <p:nvSpPr>
          <p:cNvPr id="14" name="Rectangle: Rounded Corners 13">
            <a:extLst>
              <a:ext uri="{FF2B5EF4-FFF2-40B4-BE49-F238E27FC236}">
                <a16:creationId xmlns:a16="http://schemas.microsoft.com/office/drawing/2014/main" id="{68AB150A-F0A6-4E15-BEFE-FC15C811B5A0}"/>
              </a:ext>
            </a:extLst>
          </p:cNvPr>
          <p:cNvSpPr/>
          <p:nvPr/>
        </p:nvSpPr>
        <p:spPr>
          <a:xfrm>
            <a:off x="838200" y="2081214"/>
            <a:ext cx="4123058" cy="47767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lt-LT" sz="1900" dirty="0"/>
              <a:t>Tymų, epideminio parotito ir raudonukės kombinuota vakcina (0,5 ml) 27</a:t>
            </a:r>
            <a:r>
              <a:rPr lang="en-US" sz="1900" dirty="0"/>
              <a:t>,</a:t>
            </a:r>
            <a:r>
              <a:rPr lang="lt-LT" sz="1900" dirty="0"/>
              <a:t>00</a:t>
            </a:r>
            <a:r>
              <a:rPr lang="en-US" sz="1900" dirty="0"/>
              <a:t> </a:t>
            </a:r>
            <a:r>
              <a:rPr lang="en-US" sz="1900" dirty="0" err="1"/>
              <a:t>eur</a:t>
            </a:r>
            <a:r>
              <a:rPr lang="en-US" sz="1900" dirty="0"/>
              <a:t> </a:t>
            </a:r>
            <a:r>
              <a:rPr lang="lt-LT" sz="1900" dirty="0"/>
              <a:t>(šiuo metu dėl didelio vakcinų poreikio ir nedidelio jų kiekio kaina 45 </a:t>
            </a:r>
            <a:r>
              <a:rPr lang="lt-LT" sz="1900" dirty="0" err="1"/>
              <a:t>eur</a:t>
            </a:r>
            <a:r>
              <a:rPr lang="lt-LT" sz="1900" dirty="0"/>
              <a:t>);</a:t>
            </a:r>
          </a:p>
          <a:p>
            <a:pPr marL="285750" indent="-285750">
              <a:buFont typeface="Arial" panose="020B0604020202020204" pitchFamily="34" charset="0"/>
              <a:buChar char="•"/>
            </a:pPr>
            <a:r>
              <a:rPr lang="lt-LT" sz="1900" dirty="0"/>
              <a:t>būtinas išankstinis apmokėjimas</a:t>
            </a:r>
          </a:p>
          <a:p>
            <a:pPr marL="285750" indent="-285750">
              <a:buFont typeface="Arial" panose="020B0604020202020204" pitchFamily="34" charset="0"/>
              <a:buChar char="•"/>
            </a:pPr>
            <a:r>
              <a:rPr lang="lt-LT" sz="1900" dirty="0"/>
              <a:t>atlikus apmokėjimą įstaiga iš tiekėjo užsako vakciną ir po kelių dienų galimas pasiskiepijimas;</a:t>
            </a:r>
          </a:p>
          <a:p>
            <a:pPr marL="285750" indent="-285750">
              <a:buFont typeface="Arial" panose="020B0604020202020204" pitchFamily="34" charset="0"/>
              <a:buChar char="•"/>
            </a:pPr>
            <a:r>
              <a:rPr lang="lt-LT" sz="1900" dirty="0"/>
              <a:t>skiepytis Vilniuje galima: </a:t>
            </a:r>
          </a:p>
          <a:p>
            <a:pPr marL="285750" indent="-285750">
              <a:buFont typeface="Arial" panose="020B0604020202020204" pitchFamily="34" charset="0"/>
              <a:buChar char="•"/>
            </a:pPr>
            <a:r>
              <a:rPr lang="lt-LT" sz="1900" dirty="0"/>
              <a:t>S. Konarskio g. 2 – 97;</a:t>
            </a:r>
          </a:p>
          <a:p>
            <a:pPr marL="285750" indent="-285750">
              <a:buFont typeface="Arial" panose="020B0604020202020204" pitchFamily="34" charset="0"/>
              <a:buChar char="•"/>
            </a:pPr>
            <a:r>
              <a:rPr lang="lt-LT" sz="1900" dirty="0"/>
              <a:t>Viršuliškių g. 65A; </a:t>
            </a:r>
          </a:p>
          <a:p>
            <a:pPr marL="285750" indent="-285750">
              <a:buFont typeface="Arial" panose="020B0604020202020204" pitchFamily="34" charset="0"/>
              <a:buChar char="•"/>
            </a:pPr>
            <a:r>
              <a:rPr lang="lt-LT" sz="1900" dirty="0"/>
              <a:t>Kareivių g. 9; Žirmūnų g. 48a;</a:t>
            </a:r>
          </a:p>
          <a:p>
            <a:pPr marL="285750" indent="-285750">
              <a:buFont typeface="Arial" panose="020B0604020202020204" pitchFamily="34" charset="0"/>
              <a:buChar char="•"/>
            </a:pPr>
            <a:r>
              <a:rPr lang="lt-LT" sz="1900" dirty="0"/>
              <a:t>įstaigos kontaktai </a:t>
            </a:r>
            <a:br>
              <a:rPr lang="lt-LT" sz="1900" dirty="0"/>
            </a:br>
            <a:r>
              <a:rPr lang="lt-LT" sz="1900" dirty="0"/>
              <a:t>tel.: 8 700 55511</a:t>
            </a:r>
            <a:br>
              <a:rPr lang="lt-LT" sz="1900" dirty="0"/>
            </a:br>
            <a:r>
              <a:rPr lang="lt-LT" sz="1900" dirty="0" err="1"/>
              <a:t>el.p</a:t>
            </a:r>
            <a:r>
              <a:rPr lang="lt-LT" sz="1900" dirty="0"/>
              <a:t>.: pagalba</a:t>
            </a:r>
            <a:r>
              <a:rPr lang="en-US" sz="1900" dirty="0"/>
              <a:t>@</a:t>
            </a:r>
            <a:r>
              <a:rPr lang="en-US" sz="1900" dirty="0" err="1"/>
              <a:t>kraujotyrimai.lt</a:t>
            </a:r>
            <a:endParaRPr lang="lt-LT" sz="1900" dirty="0"/>
          </a:p>
        </p:txBody>
      </p:sp>
      <p:sp>
        <p:nvSpPr>
          <p:cNvPr id="15" name="Rectangle: Rounded Corners 14">
            <a:extLst>
              <a:ext uri="{FF2B5EF4-FFF2-40B4-BE49-F238E27FC236}">
                <a16:creationId xmlns:a16="http://schemas.microsoft.com/office/drawing/2014/main" id="{AF1D23CB-B110-4A46-BD83-FA3987D5F86B}"/>
              </a:ext>
            </a:extLst>
          </p:cNvPr>
          <p:cNvSpPr/>
          <p:nvPr/>
        </p:nvSpPr>
        <p:spPr>
          <a:xfrm>
            <a:off x="7227926" y="2081213"/>
            <a:ext cx="4123058" cy="47767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900" dirty="0"/>
              <a:t>T</a:t>
            </a:r>
            <a:r>
              <a:rPr lang="lt-LT" sz="1900" dirty="0" err="1"/>
              <a:t>ymų</a:t>
            </a:r>
            <a:r>
              <a:rPr lang="lt-LT" sz="1900" dirty="0"/>
              <a:t>, parotito, </a:t>
            </a:r>
            <a:r>
              <a:rPr lang="lt-LT" sz="1900" dirty="0" err="1"/>
              <a:t>raudoniukės</a:t>
            </a:r>
            <a:r>
              <a:rPr lang="lt-LT" sz="1900" dirty="0"/>
              <a:t> ("</a:t>
            </a:r>
            <a:r>
              <a:rPr lang="lt-LT" sz="1900" dirty="0" err="1"/>
              <a:t>Priorix</a:t>
            </a:r>
            <a:r>
              <a:rPr lang="lt-LT" sz="1900" dirty="0"/>
              <a:t>")</a:t>
            </a:r>
            <a:r>
              <a:rPr lang="en-US" sz="1900" dirty="0"/>
              <a:t> </a:t>
            </a:r>
            <a:r>
              <a:rPr lang="en-US" sz="1900" dirty="0" err="1"/>
              <a:t>vakcina</a:t>
            </a:r>
            <a:r>
              <a:rPr lang="en-US" sz="1900" dirty="0"/>
              <a:t> 29,50 </a:t>
            </a:r>
            <a:r>
              <a:rPr lang="en-US" sz="1900" dirty="0" err="1"/>
              <a:t>eur</a:t>
            </a:r>
            <a:r>
              <a:rPr lang="en-US" sz="1900" dirty="0"/>
              <a:t> </a:t>
            </a:r>
            <a:r>
              <a:rPr lang="lt-LT" sz="1900" dirty="0"/>
              <a:t>(šiuo metu </a:t>
            </a:r>
            <a:r>
              <a:rPr lang="en-US" sz="1900" dirty="0"/>
              <a:t>ASP</a:t>
            </a:r>
            <a:r>
              <a:rPr lang="lt-LT" sz="1900" dirty="0"/>
              <a:t>Į darbuotojams taikoma nuolaida, kaina 25 </a:t>
            </a:r>
            <a:r>
              <a:rPr lang="lt-LT" sz="1900" dirty="0" err="1"/>
              <a:t>eur</a:t>
            </a:r>
            <a:r>
              <a:rPr lang="lt-LT" sz="1900" dirty="0"/>
              <a:t>)</a:t>
            </a:r>
          </a:p>
          <a:p>
            <a:pPr marL="285750" indent="-285750">
              <a:buFont typeface="Arial" panose="020B0604020202020204" pitchFamily="34" charset="0"/>
              <a:buChar char="•"/>
            </a:pPr>
            <a:r>
              <a:rPr lang="lt-LT" sz="1900" dirty="0">
                <a:solidFill>
                  <a:schemeClr val="tx1"/>
                </a:solidFill>
              </a:rPr>
              <a:t>įstaigos teigimu, ji gali užtikrinti reikiamą vakcinų poreikį.</a:t>
            </a:r>
          </a:p>
          <a:p>
            <a:pPr marL="285750" indent="-285750">
              <a:buFont typeface="Arial" panose="020B0604020202020204" pitchFamily="34" charset="0"/>
              <a:buChar char="•"/>
            </a:pPr>
            <a:r>
              <a:rPr lang="lt-LT" sz="1900" dirty="0">
                <a:solidFill>
                  <a:schemeClr val="tx1"/>
                </a:solidFill>
              </a:rPr>
              <a:t>skiepijant daugiau nei 10 darbuotojų, specialistas gali atvykti į sutartą vietą.</a:t>
            </a:r>
          </a:p>
          <a:p>
            <a:pPr marL="285750" indent="-285750">
              <a:buFont typeface="Arial" panose="020B0604020202020204" pitchFamily="34" charset="0"/>
              <a:buChar char="•"/>
            </a:pPr>
            <a:r>
              <a:rPr lang="lt-LT" sz="1900" dirty="0"/>
              <a:t>skiepytis Vilniuje galima: Savanorių pr. 6A.</a:t>
            </a:r>
          </a:p>
          <a:p>
            <a:pPr marL="285750" indent="-285750">
              <a:buFont typeface="Arial" panose="020B0604020202020204" pitchFamily="34" charset="0"/>
              <a:buChar char="•"/>
            </a:pPr>
            <a:r>
              <a:rPr lang="lt-LT" sz="1900" dirty="0">
                <a:solidFill>
                  <a:schemeClr val="tx1"/>
                </a:solidFill>
              </a:rPr>
              <a:t>įstaigos kontaktai </a:t>
            </a:r>
            <a:br>
              <a:rPr lang="lt-LT" sz="1900" dirty="0">
                <a:solidFill>
                  <a:schemeClr val="tx1"/>
                </a:solidFill>
              </a:rPr>
            </a:br>
            <a:r>
              <a:rPr lang="es-ES" sz="1900" dirty="0">
                <a:solidFill>
                  <a:schemeClr val="tx1"/>
                </a:solidFill>
              </a:rPr>
              <a:t>tel.: +370 700 55 223</a:t>
            </a:r>
            <a:br>
              <a:rPr lang="lt-LT" sz="1900" dirty="0">
                <a:solidFill>
                  <a:schemeClr val="tx1"/>
                </a:solidFill>
              </a:rPr>
            </a:br>
            <a:r>
              <a:rPr lang="es-ES" sz="1900" dirty="0" err="1">
                <a:solidFill>
                  <a:schemeClr val="tx1"/>
                </a:solidFill>
              </a:rPr>
              <a:t>el.p</a:t>
            </a:r>
            <a:r>
              <a:rPr lang="lt-LT" sz="1900" dirty="0">
                <a:solidFill>
                  <a:schemeClr val="tx1"/>
                </a:solidFill>
              </a:rPr>
              <a:t>.</a:t>
            </a:r>
            <a:r>
              <a:rPr lang="es-ES" sz="1900" dirty="0">
                <a:solidFill>
                  <a:schemeClr val="tx1"/>
                </a:solidFill>
              </a:rPr>
              <a:t>: vilnius@endemik.lt</a:t>
            </a:r>
            <a:endParaRPr lang="lt-LT" sz="1900" dirty="0">
              <a:solidFill>
                <a:schemeClr val="tx1"/>
              </a:solidFill>
            </a:endParaRPr>
          </a:p>
          <a:p>
            <a:pPr algn="ctr"/>
            <a:r>
              <a:rPr lang="en-US" sz="1900" dirty="0"/>
              <a:t> </a:t>
            </a:r>
            <a:endParaRPr lang="lt-LT" sz="1900" dirty="0"/>
          </a:p>
        </p:txBody>
      </p:sp>
    </p:spTree>
    <p:extLst>
      <p:ext uri="{BB962C8B-B14F-4D97-AF65-F5344CB8AC3E}">
        <p14:creationId xmlns:p14="http://schemas.microsoft.com/office/powerpoint/2010/main" val="185211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512"/>
            <a:ext cx="10515600" cy="1061003"/>
          </a:xfrm>
        </p:spPr>
        <p:txBody>
          <a:bodyPr>
            <a:normAutofit fontScale="90000"/>
          </a:bodyPr>
          <a:lstStyle/>
          <a:p>
            <a:pPr algn="ctr"/>
            <a:r>
              <a:rPr lang="lt-LT" b="1" dirty="0">
                <a:solidFill>
                  <a:schemeClr val="accent6"/>
                </a:solidFill>
              </a:rPr>
              <a:t>Skiepijimo apimtys Lietuvoje</a:t>
            </a:r>
            <a:br>
              <a:rPr lang="lt-LT" b="1" dirty="0">
                <a:solidFill>
                  <a:schemeClr val="accent6"/>
                </a:solidFill>
              </a:rPr>
            </a:br>
            <a:r>
              <a:rPr lang="lt-LT" sz="3400" b="1" dirty="0">
                <a:solidFill>
                  <a:schemeClr val="accent6"/>
                </a:solidFill>
              </a:rPr>
              <a:t>(pirmoji dozė, 2 m.)</a:t>
            </a:r>
            <a:endParaRPr lang="en-US" sz="3400" b="1" dirty="0">
              <a:solidFill>
                <a:schemeClr val="accent6"/>
              </a:solidFill>
            </a:endParaRPr>
          </a:p>
        </p:txBody>
      </p:sp>
      <p:pic>
        <p:nvPicPr>
          <p:cNvPr id="4" name="Content Placeholder 3"/>
          <p:cNvPicPr>
            <a:picLocks noGrp="1" noChangeAspect="1"/>
          </p:cNvPicPr>
          <p:nvPr>
            <p:ph idx="1"/>
          </p:nvPr>
        </p:nvPicPr>
        <p:blipFill>
          <a:blip r:embed="rId2"/>
          <a:stretch>
            <a:fillRect/>
          </a:stretch>
        </p:blipFill>
        <p:spPr>
          <a:xfrm>
            <a:off x="157828" y="2337965"/>
            <a:ext cx="5320150" cy="3197750"/>
          </a:xfrm>
          <a:prstGeom prst="rect">
            <a:avLst/>
          </a:prstGeom>
        </p:spPr>
      </p:pic>
      <p:pic>
        <p:nvPicPr>
          <p:cNvPr id="3" name="Picture 2">
            <a:extLst>
              <a:ext uri="{FF2B5EF4-FFF2-40B4-BE49-F238E27FC236}">
                <a16:creationId xmlns:a16="http://schemas.microsoft.com/office/drawing/2014/main" id="{D5A7DA6A-606C-4819-A6AC-42B707056E2E}"/>
              </a:ext>
            </a:extLst>
          </p:cNvPr>
          <p:cNvPicPr>
            <a:picLocks noChangeAspect="1"/>
          </p:cNvPicPr>
          <p:nvPr/>
        </p:nvPicPr>
        <p:blipFill>
          <a:blip r:embed="rId3"/>
          <a:stretch>
            <a:fillRect/>
          </a:stretch>
        </p:blipFill>
        <p:spPr>
          <a:xfrm>
            <a:off x="5545543" y="1405462"/>
            <a:ext cx="6646457" cy="5062756"/>
          </a:xfrm>
          <a:prstGeom prst="rect">
            <a:avLst/>
          </a:prstGeom>
        </p:spPr>
      </p:pic>
    </p:spTree>
    <p:extLst>
      <p:ext uri="{BB962C8B-B14F-4D97-AF65-F5344CB8AC3E}">
        <p14:creationId xmlns:p14="http://schemas.microsoft.com/office/powerpoint/2010/main" val="2054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388"/>
            <a:ext cx="10515600" cy="960336"/>
          </a:xfrm>
        </p:spPr>
        <p:txBody>
          <a:bodyPr>
            <a:normAutofit fontScale="90000"/>
          </a:bodyPr>
          <a:lstStyle/>
          <a:p>
            <a:pPr algn="ctr"/>
            <a:r>
              <a:rPr lang="lt-LT" b="1" dirty="0">
                <a:solidFill>
                  <a:schemeClr val="accent6"/>
                </a:solidFill>
              </a:rPr>
              <a:t>Skiepijimo apimtys Lietuvoje</a:t>
            </a:r>
            <a:br>
              <a:rPr lang="lt-LT" b="1" dirty="0">
                <a:solidFill>
                  <a:schemeClr val="accent6"/>
                </a:solidFill>
              </a:rPr>
            </a:br>
            <a:r>
              <a:rPr lang="lt-LT" sz="3400" b="1" dirty="0">
                <a:solidFill>
                  <a:schemeClr val="accent6"/>
                </a:solidFill>
              </a:rPr>
              <a:t>(antroji dozė, 7 m.)</a:t>
            </a:r>
            <a:endParaRPr lang="en-US" sz="3400" b="1" dirty="0">
              <a:solidFill>
                <a:schemeClr val="accent6"/>
              </a:solidFill>
            </a:endParaRPr>
          </a:p>
        </p:txBody>
      </p:sp>
      <p:pic>
        <p:nvPicPr>
          <p:cNvPr id="4" name="Content Placeholder 3"/>
          <p:cNvPicPr>
            <a:picLocks noGrp="1" noChangeAspect="1"/>
          </p:cNvPicPr>
          <p:nvPr>
            <p:ph idx="1"/>
          </p:nvPr>
        </p:nvPicPr>
        <p:blipFill>
          <a:blip r:embed="rId2"/>
          <a:stretch>
            <a:fillRect/>
          </a:stretch>
        </p:blipFill>
        <p:spPr>
          <a:xfrm>
            <a:off x="138462" y="2400181"/>
            <a:ext cx="5957538" cy="3572938"/>
          </a:xfrm>
          <a:prstGeom prst="rect">
            <a:avLst/>
          </a:prstGeom>
        </p:spPr>
      </p:pic>
      <p:pic>
        <p:nvPicPr>
          <p:cNvPr id="3" name="Picture 2">
            <a:extLst>
              <a:ext uri="{FF2B5EF4-FFF2-40B4-BE49-F238E27FC236}">
                <a16:creationId xmlns:a16="http://schemas.microsoft.com/office/drawing/2014/main" id="{C7D86972-B3C8-4BFD-864C-62269D1E6AFA}"/>
              </a:ext>
            </a:extLst>
          </p:cNvPr>
          <p:cNvPicPr>
            <a:picLocks noChangeAspect="1"/>
          </p:cNvPicPr>
          <p:nvPr/>
        </p:nvPicPr>
        <p:blipFill>
          <a:blip r:embed="rId3"/>
          <a:stretch>
            <a:fillRect/>
          </a:stretch>
        </p:blipFill>
        <p:spPr>
          <a:xfrm>
            <a:off x="6340481" y="1515300"/>
            <a:ext cx="5713057" cy="5167312"/>
          </a:xfrm>
          <a:prstGeom prst="rect">
            <a:avLst/>
          </a:prstGeom>
        </p:spPr>
      </p:pic>
    </p:spTree>
    <p:extLst>
      <p:ext uri="{BB962C8B-B14F-4D97-AF65-F5344CB8AC3E}">
        <p14:creationId xmlns:p14="http://schemas.microsoft.com/office/powerpoint/2010/main" val="325126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968A-1B2E-4603-81F5-228790AF64DB}"/>
              </a:ext>
            </a:extLst>
          </p:cNvPr>
          <p:cNvSpPr>
            <a:spLocks noGrp="1"/>
          </p:cNvSpPr>
          <p:nvPr>
            <p:ph type="title"/>
          </p:nvPr>
        </p:nvSpPr>
        <p:spPr/>
        <p:txBody>
          <a:bodyPr/>
          <a:lstStyle/>
          <a:p>
            <a:pPr algn="ctr"/>
            <a:r>
              <a:rPr lang="lt-LT" b="1" dirty="0">
                <a:solidFill>
                  <a:schemeClr val="accent2">
                    <a:lumMod val="50000"/>
                  </a:schemeClr>
                </a:solidFill>
              </a:rPr>
              <a:t>Skiepijimo apimtys </a:t>
            </a:r>
            <a:r>
              <a:rPr lang="en-US" b="1" dirty="0" err="1">
                <a:solidFill>
                  <a:schemeClr val="accent2">
                    <a:lumMod val="50000"/>
                  </a:schemeClr>
                </a:solidFill>
              </a:rPr>
              <a:t>Vilniuje</a:t>
            </a:r>
            <a:r>
              <a:rPr lang="en-US" b="1" dirty="0">
                <a:solidFill>
                  <a:schemeClr val="accent2">
                    <a:lumMod val="50000"/>
                  </a:schemeClr>
                </a:solidFill>
              </a:rPr>
              <a:t> </a:t>
            </a:r>
            <a:r>
              <a:rPr lang="lt-LT" b="1" dirty="0">
                <a:solidFill>
                  <a:schemeClr val="accent2">
                    <a:lumMod val="50000"/>
                  </a:schemeClr>
                </a:solidFill>
              </a:rPr>
              <a:t>2014–</a:t>
            </a:r>
            <a:r>
              <a:rPr lang="en-US" b="1" dirty="0">
                <a:solidFill>
                  <a:schemeClr val="accent2">
                    <a:lumMod val="50000"/>
                  </a:schemeClr>
                </a:solidFill>
              </a:rPr>
              <a:t>2018 m.</a:t>
            </a:r>
            <a:endParaRPr lang="lt-LT" dirty="0">
              <a:solidFill>
                <a:schemeClr val="accent2">
                  <a:lumMod val="50000"/>
                </a:schemeClr>
              </a:solidFill>
            </a:endParaRPr>
          </a:p>
        </p:txBody>
      </p:sp>
      <p:grpSp>
        <p:nvGrpSpPr>
          <p:cNvPr id="10" name="Group 9">
            <a:extLst>
              <a:ext uri="{FF2B5EF4-FFF2-40B4-BE49-F238E27FC236}">
                <a16:creationId xmlns:a16="http://schemas.microsoft.com/office/drawing/2014/main" id="{46D2605A-F9AF-4C33-8640-E1B6AC9A49F1}"/>
              </a:ext>
            </a:extLst>
          </p:cNvPr>
          <p:cNvGrpSpPr/>
          <p:nvPr/>
        </p:nvGrpSpPr>
        <p:grpSpPr>
          <a:xfrm>
            <a:off x="2403570" y="1843341"/>
            <a:ext cx="7384860" cy="4230288"/>
            <a:chOff x="2403570" y="1843341"/>
            <a:chExt cx="7384860" cy="4230288"/>
          </a:xfrm>
        </p:grpSpPr>
        <p:graphicFrame>
          <p:nvGraphicFramePr>
            <p:cNvPr id="7" name="Chart 6">
              <a:extLst>
                <a:ext uri="{FF2B5EF4-FFF2-40B4-BE49-F238E27FC236}">
                  <a16:creationId xmlns:a16="http://schemas.microsoft.com/office/drawing/2014/main" id="{7F08058A-AA83-4474-83C6-99FE7C8A31BE}"/>
                </a:ext>
              </a:extLst>
            </p:cNvPr>
            <p:cNvGraphicFramePr>
              <a:graphicFrameLocks/>
            </p:cNvGraphicFramePr>
            <p:nvPr>
              <p:extLst>
                <p:ext uri="{D42A27DB-BD31-4B8C-83A1-F6EECF244321}">
                  <p14:modId xmlns:p14="http://schemas.microsoft.com/office/powerpoint/2010/main" val="2827304101"/>
                </p:ext>
              </p:extLst>
            </p:nvPr>
          </p:nvGraphicFramePr>
          <p:xfrm>
            <a:off x="2403570" y="1843341"/>
            <a:ext cx="7384860" cy="423028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6EAE469A-6DFB-4AD3-BA66-E201F198ECD3}"/>
                </a:ext>
              </a:extLst>
            </p:cNvPr>
            <p:cNvCxnSpPr/>
            <p:nvPr/>
          </p:nvCxnSpPr>
          <p:spPr>
            <a:xfrm>
              <a:off x="3252788" y="2614613"/>
              <a:ext cx="6396037"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8989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2836-1C34-4DC9-BD19-195990843345}"/>
              </a:ext>
            </a:extLst>
          </p:cNvPr>
          <p:cNvSpPr>
            <a:spLocks noGrp="1"/>
          </p:cNvSpPr>
          <p:nvPr>
            <p:ph type="title"/>
          </p:nvPr>
        </p:nvSpPr>
        <p:spPr>
          <a:xfrm>
            <a:off x="838200" y="365126"/>
            <a:ext cx="10515600" cy="943558"/>
          </a:xfrm>
        </p:spPr>
        <p:txBody>
          <a:bodyPr/>
          <a:lstStyle/>
          <a:p>
            <a:pPr algn="ctr"/>
            <a:r>
              <a:rPr lang="en-US" b="1" dirty="0" err="1">
                <a:solidFill>
                  <a:schemeClr val="accent6"/>
                </a:solidFill>
              </a:rPr>
              <a:t>Situacija</a:t>
            </a:r>
            <a:r>
              <a:rPr lang="en-US" b="1" dirty="0">
                <a:solidFill>
                  <a:schemeClr val="accent6"/>
                </a:solidFill>
              </a:rPr>
              <a:t> </a:t>
            </a:r>
            <a:r>
              <a:rPr lang="en-US" b="1" dirty="0" err="1">
                <a:solidFill>
                  <a:schemeClr val="accent6"/>
                </a:solidFill>
              </a:rPr>
              <a:t>Lietuvoje</a:t>
            </a:r>
            <a:r>
              <a:rPr lang="en-US" b="1" dirty="0">
                <a:solidFill>
                  <a:schemeClr val="accent6"/>
                </a:solidFill>
              </a:rPr>
              <a:t> 2008–2018 m.</a:t>
            </a:r>
            <a:endParaRPr lang="lt-LT" b="1" dirty="0">
              <a:solidFill>
                <a:schemeClr val="accent6"/>
              </a:solidFill>
            </a:endParaRPr>
          </a:p>
        </p:txBody>
      </p:sp>
      <p:pic>
        <p:nvPicPr>
          <p:cNvPr id="4" name="Content Placeholder 3">
            <a:extLst>
              <a:ext uri="{FF2B5EF4-FFF2-40B4-BE49-F238E27FC236}">
                <a16:creationId xmlns:a16="http://schemas.microsoft.com/office/drawing/2014/main" id="{A153C4E4-A33F-485C-8FB9-6D9ED95C823D}"/>
              </a:ext>
            </a:extLst>
          </p:cNvPr>
          <p:cNvPicPr>
            <a:picLocks noGrp="1" noChangeAspect="1"/>
          </p:cNvPicPr>
          <p:nvPr>
            <p:ph idx="1"/>
          </p:nvPr>
        </p:nvPicPr>
        <p:blipFill>
          <a:blip r:embed="rId2"/>
          <a:stretch>
            <a:fillRect/>
          </a:stretch>
        </p:blipFill>
        <p:spPr>
          <a:xfrm>
            <a:off x="255485" y="1699790"/>
            <a:ext cx="7637536" cy="4351338"/>
          </a:xfrm>
          <a:prstGeom prst="rect">
            <a:avLst/>
          </a:prstGeom>
        </p:spPr>
      </p:pic>
      <p:sp>
        <p:nvSpPr>
          <p:cNvPr id="5" name="Rectangle 4">
            <a:extLst>
              <a:ext uri="{FF2B5EF4-FFF2-40B4-BE49-F238E27FC236}">
                <a16:creationId xmlns:a16="http://schemas.microsoft.com/office/drawing/2014/main" id="{F4176409-7252-45B0-AC55-9EE8F2D7E7AF}"/>
              </a:ext>
            </a:extLst>
          </p:cNvPr>
          <p:cNvSpPr/>
          <p:nvPr/>
        </p:nvSpPr>
        <p:spPr>
          <a:xfrm>
            <a:off x="7972337" y="1763596"/>
            <a:ext cx="4219663" cy="923330"/>
          </a:xfrm>
          <a:prstGeom prst="rect">
            <a:avLst/>
          </a:prstGeom>
        </p:spPr>
        <p:txBody>
          <a:bodyPr wrap="square">
            <a:spAutoFit/>
          </a:bodyPr>
          <a:lstStyle/>
          <a:p>
            <a:pPr algn="ctr"/>
            <a:r>
              <a:rPr lang="lt-LT" dirty="0"/>
              <a:t>„Mažėjant skiepijimo nuo tymų apimtims, kasmet didėja tikimybė, jog ir Lietuvoje gali kilti tymų protrūkis“ – 2012 m.</a:t>
            </a:r>
          </a:p>
        </p:txBody>
      </p:sp>
      <p:sp>
        <p:nvSpPr>
          <p:cNvPr id="6" name="Rectangle 5">
            <a:extLst>
              <a:ext uri="{FF2B5EF4-FFF2-40B4-BE49-F238E27FC236}">
                <a16:creationId xmlns:a16="http://schemas.microsoft.com/office/drawing/2014/main" id="{C8D0974C-9AF4-48D1-B580-FF6A12138E32}"/>
              </a:ext>
            </a:extLst>
          </p:cNvPr>
          <p:cNvSpPr/>
          <p:nvPr/>
        </p:nvSpPr>
        <p:spPr>
          <a:xfrm>
            <a:off x="7972337" y="3026220"/>
            <a:ext cx="4219663" cy="646331"/>
          </a:xfrm>
          <a:prstGeom prst="rect">
            <a:avLst/>
          </a:prstGeom>
        </p:spPr>
        <p:txBody>
          <a:bodyPr wrap="square">
            <a:spAutoFit/>
          </a:bodyPr>
          <a:lstStyle/>
          <a:p>
            <a:pPr algn="ctr"/>
            <a:r>
              <a:rPr lang="lt-LT" dirty="0"/>
              <a:t>„Nenoras skiepytis gali sukelti tymų protrūkį“ – 2015 m.</a:t>
            </a:r>
          </a:p>
        </p:txBody>
      </p:sp>
      <p:sp>
        <p:nvSpPr>
          <p:cNvPr id="7" name="Rectangle 6">
            <a:extLst>
              <a:ext uri="{FF2B5EF4-FFF2-40B4-BE49-F238E27FC236}">
                <a16:creationId xmlns:a16="http://schemas.microsoft.com/office/drawing/2014/main" id="{B50453CD-660C-47F4-9C05-1E50BEECD949}"/>
              </a:ext>
            </a:extLst>
          </p:cNvPr>
          <p:cNvSpPr/>
          <p:nvPr/>
        </p:nvSpPr>
        <p:spPr>
          <a:xfrm>
            <a:off x="8237988" y="4166961"/>
            <a:ext cx="3688359" cy="1477328"/>
          </a:xfrm>
          <a:prstGeom prst="rect">
            <a:avLst/>
          </a:prstGeom>
        </p:spPr>
        <p:txBody>
          <a:bodyPr wrap="square">
            <a:spAutoFit/>
          </a:bodyPr>
          <a:lstStyle/>
          <a:p>
            <a:pPr algn="ctr"/>
            <a:r>
              <a:rPr lang="lt-LT" dirty="0"/>
              <a:t>„Yra ligų, kuriomis sergama retai, tačiau jų sukėlėjai vis dar cirkuliuoja aplinkoje, o sumažėjus skiepijimų apimtims galimi šių ligų protrūkiai“ – 2016 m.</a:t>
            </a:r>
          </a:p>
        </p:txBody>
      </p:sp>
    </p:spTree>
    <p:extLst>
      <p:ext uri="{BB962C8B-B14F-4D97-AF65-F5344CB8AC3E}">
        <p14:creationId xmlns:p14="http://schemas.microsoft.com/office/powerpoint/2010/main" val="169158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6"/>
                </a:solidFill>
              </a:rPr>
              <a:t>Situacija Lietuvoje 2018–2019 m</a:t>
            </a:r>
            <a:r>
              <a:rPr lang="lt-LT" dirty="0">
                <a:solidFill>
                  <a:schemeClr val="accent6"/>
                </a:solidFill>
              </a:rPr>
              <a:t>.</a:t>
            </a:r>
            <a:endParaRPr lang="en-US" dirty="0">
              <a:solidFill>
                <a:schemeClr val="accent6"/>
              </a:solidFill>
            </a:endParaRPr>
          </a:p>
        </p:txBody>
      </p:sp>
      <p:sp>
        <p:nvSpPr>
          <p:cNvPr id="3" name="Content Placeholder 2"/>
          <p:cNvSpPr>
            <a:spLocks noGrp="1"/>
          </p:cNvSpPr>
          <p:nvPr>
            <p:ph idx="1"/>
          </p:nvPr>
        </p:nvSpPr>
        <p:spPr>
          <a:xfrm>
            <a:off x="838199" y="1825625"/>
            <a:ext cx="10644051" cy="4797244"/>
          </a:xfrm>
        </p:spPr>
        <p:txBody>
          <a:bodyPr>
            <a:normAutofit fontScale="85000" lnSpcReduction="10000"/>
          </a:bodyPr>
          <a:lstStyle/>
          <a:p>
            <a:pPr marL="0" indent="0" algn="just">
              <a:buNone/>
            </a:pPr>
            <a:r>
              <a:rPr lang="lt-LT" b="1" dirty="0"/>
              <a:t>2018 m.</a:t>
            </a:r>
          </a:p>
          <a:p>
            <a:pPr algn="just"/>
            <a:r>
              <a:rPr lang="lt-LT" dirty="0"/>
              <a:t>Iki 2018 m. lapkričio mėn. – registruoti du įvežtiniai tymų atvejai.</a:t>
            </a:r>
          </a:p>
          <a:p>
            <a:pPr algn="just"/>
            <a:r>
              <a:rPr lang="lt-LT" dirty="0"/>
              <a:t>2018 m. lapkričio mėn. – registruotas tymų protrūkis Visagine, susirgo 27 asmenys.</a:t>
            </a:r>
          </a:p>
          <a:p>
            <a:pPr algn="just"/>
            <a:r>
              <a:rPr lang="lt-LT" dirty="0"/>
              <a:t>Didžioji dalis atvejų susiję su viena įmone.</a:t>
            </a:r>
          </a:p>
          <a:p>
            <a:pPr algn="just"/>
            <a:r>
              <a:rPr lang="lt-LT" dirty="0"/>
              <a:t>Viena iš galimų priežasčių – pavėluota diagnostika ir užkrečiamosios ligos valdymo priemonių taikymas.</a:t>
            </a:r>
          </a:p>
          <a:p>
            <a:pPr marL="0" indent="0" algn="just">
              <a:buNone/>
            </a:pPr>
            <a:r>
              <a:rPr lang="lt-LT" b="1" dirty="0"/>
              <a:t>2019 m.</a:t>
            </a:r>
            <a:r>
              <a:rPr lang="en-US" b="1" dirty="0"/>
              <a:t> (04 </a:t>
            </a:r>
            <a:r>
              <a:rPr lang="lt-LT" b="1" dirty="0"/>
              <a:t>18</a:t>
            </a:r>
            <a:r>
              <a:rPr lang="en-US" b="1" dirty="0"/>
              <a:t>)</a:t>
            </a:r>
            <a:endParaRPr lang="lt-LT" b="1" dirty="0"/>
          </a:p>
          <a:p>
            <a:pPr algn="just"/>
            <a:r>
              <a:rPr lang="lt-LT" dirty="0"/>
              <a:t>Virš 500 patvirtintų tymų atvejų, didelė dalis atvejų – neskiepyti asmenys</a:t>
            </a:r>
            <a:r>
              <a:rPr lang="en-US" dirty="0"/>
              <a:t>.</a:t>
            </a:r>
          </a:p>
          <a:p>
            <a:pPr marL="0" indent="0" algn="just">
              <a:buNone/>
            </a:pPr>
            <a:r>
              <a:rPr lang="en-US" dirty="0"/>
              <a:t>(</a:t>
            </a:r>
            <a:r>
              <a:rPr lang="en-US" dirty="0" err="1"/>
              <a:t>Kaune</a:t>
            </a:r>
            <a:r>
              <a:rPr lang="en-US" dirty="0"/>
              <a:t>- </a:t>
            </a:r>
            <a:r>
              <a:rPr lang="lt-LT" dirty="0"/>
              <a:t>237</a:t>
            </a:r>
            <a:r>
              <a:rPr lang="en-US" dirty="0"/>
              <a:t>, </a:t>
            </a:r>
            <a:r>
              <a:rPr lang="en-US" dirty="0" err="1"/>
              <a:t>Kauno</a:t>
            </a:r>
            <a:r>
              <a:rPr lang="en-US" dirty="0"/>
              <a:t> r.-</a:t>
            </a:r>
            <a:r>
              <a:rPr lang="lt-LT" dirty="0"/>
              <a:t>62</a:t>
            </a:r>
            <a:r>
              <a:rPr lang="en-US" dirty="0"/>
              <a:t>, </a:t>
            </a:r>
            <a:r>
              <a:rPr lang="en-US" dirty="0" err="1"/>
              <a:t>Vilniuje</a:t>
            </a:r>
            <a:r>
              <a:rPr lang="en-US" dirty="0"/>
              <a:t> – </a:t>
            </a:r>
            <a:r>
              <a:rPr lang="lt-LT" dirty="0"/>
              <a:t>79, Vilniaus r.</a:t>
            </a:r>
            <a:r>
              <a:rPr lang="en-US" dirty="0"/>
              <a:t> – </a:t>
            </a:r>
            <a:r>
              <a:rPr lang="lt-LT" dirty="0"/>
              <a:t>13, Trakų r.</a:t>
            </a:r>
            <a:r>
              <a:rPr lang="en-US" dirty="0"/>
              <a:t> – </a:t>
            </a:r>
            <a:r>
              <a:rPr lang="lt-LT" dirty="0"/>
              <a:t>6</a:t>
            </a:r>
            <a:r>
              <a:rPr lang="en-US" dirty="0"/>
              <a:t>).</a:t>
            </a:r>
            <a:endParaRPr lang="lt-LT" dirty="0"/>
          </a:p>
          <a:p>
            <a:pPr algn="just"/>
            <a:r>
              <a:rPr lang="lt-LT" dirty="0"/>
              <a:t>Susirgo sveikatos priežiūros įstaigų darbuotojai.</a:t>
            </a:r>
          </a:p>
          <a:p>
            <a:pPr algn="just"/>
            <a:r>
              <a:rPr lang="lt-LT" dirty="0"/>
              <a:t>Suserga ir vaikai, kurie dar per jauni skiepyti (siekiame juos apsaugoti formuodami kolektyvinį imunitetą).</a:t>
            </a:r>
            <a:endParaRPr lang="en-US" dirty="0"/>
          </a:p>
        </p:txBody>
      </p:sp>
    </p:spTree>
    <p:extLst>
      <p:ext uri="{BB962C8B-B14F-4D97-AF65-F5344CB8AC3E}">
        <p14:creationId xmlns:p14="http://schemas.microsoft.com/office/powerpoint/2010/main" val="207608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241A-CA5C-45CB-A01B-FCD3B5A6EDA3}"/>
              </a:ext>
            </a:extLst>
          </p:cNvPr>
          <p:cNvSpPr>
            <a:spLocks noGrp="1"/>
          </p:cNvSpPr>
          <p:nvPr>
            <p:ph type="title"/>
          </p:nvPr>
        </p:nvSpPr>
        <p:spPr/>
        <p:txBody>
          <a:bodyPr/>
          <a:lstStyle/>
          <a:p>
            <a:pPr algn="ctr"/>
            <a:r>
              <a:rPr lang="lt-LT" b="1" dirty="0">
                <a:solidFill>
                  <a:schemeClr val="accent6"/>
                </a:solidFill>
              </a:rPr>
              <a:t>Pagrindinės kryptys, susijusios su tymų valdymu šiuo metu</a:t>
            </a:r>
          </a:p>
        </p:txBody>
      </p:sp>
      <p:sp>
        <p:nvSpPr>
          <p:cNvPr id="3" name="Content Placeholder 2">
            <a:extLst>
              <a:ext uri="{FF2B5EF4-FFF2-40B4-BE49-F238E27FC236}">
                <a16:creationId xmlns:a16="http://schemas.microsoft.com/office/drawing/2014/main" id="{5C12589F-5AFB-4EC6-A1DB-8E17C54C7A51}"/>
              </a:ext>
            </a:extLst>
          </p:cNvPr>
          <p:cNvSpPr>
            <a:spLocks noGrp="1"/>
          </p:cNvSpPr>
          <p:nvPr>
            <p:ph idx="1"/>
          </p:nvPr>
        </p:nvSpPr>
        <p:spPr>
          <a:xfrm>
            <a:off x="838200" y="2567031"/>
            <a:ext cx="10515600" cy="3609932"/>
          </a:xfrm>
        </p:spPr>
        <p:txBody>
          <a:bodyPr/>
          <a:lstStyle/>
          <a:p>
            <a:pPr algn="just"/>
            <a:r>
              <a:rPr lang="lt-LT" dirty="0"/>
              <a:t>Vakcinacijos apimčių didinimas – aktyvus darbas su ASPĮ, savivaldybėmis, informacijos teikimas visuomenei. </a:t>
            </a:r>
            <a:r>
              <a:rPr lang="lt-LT" i="1" dirty="0"/>
              <a:t>Šiuo metu pagrindinis tikslas – vaikų skiepijimo skatinimas.</a:t>
            </a:r>
          </a:p>
          <a:p>
            <a:pPr algn="just"/>
            <a:r>
              <a:rPr lang="lt-LT" dirty="0"/>
              <a:t>Tymų atvejų valdymo priemonių taikymas.</a:t>
            </a:r>
          </a:p>
          <a:p>
            <a:pPr algn="just"/>
            <a:r>
              <a:rPr lang="lt-LT" dirty="0"/>
              <a:t>Sveikatos priežiūros specialistų ir gyventojų budrumo užtikrinimas.</a:t>
            </a:r>
          </a:p>
          <a:p>
            <a:endParaRPr lang="lt-LT" dirty="0"/>
          </a:p>
        </p:txBody>
      </p:sp>
    </p:spTree>
    <p:extLst>
      <p:ext uri="{BB962C8B-B14F-4D97-AF65-F5344CB8AC3E}">
        <p14:creationId xmlns:p14="http://schemas.microsoft.com/office/powerpoint/2010/main" val="3261612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35"/>
            <a:ext cx="10515600" cy="933971"/>
          </a:xfrm>
        </p:spPr>
        <p:txBody>
          <a:bodyPr>
            <a:normAutofit/>
          </a:bodyPr>
          <a:lstStyle/>
          <a:p>
            <a:pPr algn="ctr"/>
            <a:r>
              <a:rPr lang="lt-LT" dirty="0">
                <a:solidFill>
                  <a:schemeClr val="accent2">
                    <a:lumMod val="50000"/>
                  </a:schemeClr>
                </a:solidFill>
              </a:rPr>
              <a:t>Ką šiuo metu galime daryti?</a:t>
            </a:r>
            <a:endParaRPr lang="en-US" dirty="0">
              <a:solidFill>
                <a:schemeClr val="accent2">
                  <a:lumMod val="50000"/>
                </a:schemeClr>
              </a:solidFill>
            </a:endParaRPr>
          </a:p>
        </p:txBody>
      </p:sp>
      <p:sp>
        <p:nvSpPr>
          <p:cNvPr id="14" name="Content Placeholder 13"/>
          <p:cNvSpPr>
            <a:spLocks noGrp="1"/>
          </p:cNvSpPr>
          <p:nvPr>
            <p:ph sz="half" idx="1"/>
          </p:nvPr>
        </p:nvSpPr>
        <p:spPr/>
        <p:txBody>
          <a:bodyPr/>
          <a:lstStyle/>
          <a:p>
            <a:endParaRPr lang="lt-LT" dirty="0"/>
          </a:p>
          <a:p>
            <a:endParaRPr lang="lt-LT" dirty="0"/>
          </a:p>
          <a:p>
            <a:endParaRPr lang="lt-LT" dirty="0"/>
          </a:p>
          <a:p>
            <a:endParaRPr lang="lt-LT" dirty="0"/>
          </a:p>
          <a:p>
            <a:endParaRPr lang="en-US" dirty="0"/>
          </a:p>
        </p:txBody>
      </p:sp>
      <p:sp>
        <p:nvSpPr>
          <p:cNvPr id="15" name="Content Placeholder 14"/>
          <p:cNvSpPr>
            <a:spLocks noGrp="1"/>
          </p:cNvSpPr>
          <p:nvPr>
            <p:ph sz="half" idx="2"/>
          </p:nvPr>
        </p:nvSpPr>
        <p:spPr>
          <a:xfrm>
            <a:off x="3102429" y="1726702"/>
            <a:ext cx="5181600" cy="4351338"/>
          </a:xfrm>
        </p:spPr>
        <p:txBody>
          <a:bodyPr/>
          <a:lstStyle/>
          <a:p>
            <a:pPr marL="0" indent="0">
              <a:buNone/>
            </a:pPr>
            <a:r>
              <a:rPr lang="lt-LT" sz="3000" dirty="0">
                <a:solidFill>
                  <a:schemeClr val="accent2">
                    <a:lumMod val="75000"/>
                  </a:schemeClr>
                </a:solidFill>
              </a:rPr>
              <a:t>Skatinti vaikų skiepijimą</a:t>
            </a:r>
          </a:p>
          <a:p>
            <a:pPr>
              <a:buFontTx/>
              <a:buChar char="-"/>
            </a:pPr>
            <a:r>
              <a:rPr lang="lt-LT" sz="2500" dirty="0"/>
              <a:t>rengti informacines kampanijas</a:t>
            </a:r>
          </a:p>
          <a:p>
            <a:pPr>
              <a:buFontTx/>
              <a:buChar char="-"/>
            </a:pPr>
            <a:r>
              <a:rPr lang="lt-LT" sz="2500" dirty="0"/>
              <a:t>aktyviau dirbti su ASPĮ, vietinėmis bendruomenėmis</a:t>
            </a:r>
          </a:p>
          <a:p>
            <a:pPr marL="0" indent="0" algn="just">
              <a:buNone/>
            </a:pPr>
            <a:r>
              <a:rPr lang="lt-LT" dirty="0">
                <a:solidFill>
                  <a:schemeClr val="accent2">
                    <a:lumMod val="75000"/>
                  </a:schemeClr>
                </a:solidFill>
              </a:rPr>
              <a:t>Užtikrinti sveikatos priežiūros specialistų skiepijimą; imuninio atsako vertinimą</a:t>
            </a:r>
          </a:p>
          <a:p>
            <a:pPr algn="just">
              <a:buFontTx/>
              <a:buChar char="-"/>
            </a:pPr>
            <a:r>
              <a:rPr lang="lt-LT" sz="2500" dirty="0"/>
              <a:t>Serologinių tyrimų atlikimas</a:t>
            </a:r>
          </a:p>
          <a:p>
            <a:pPr algn="just">
              <a:buFontTx/>
              <a:buChar char="-"/>
            </a:pPr>
            <a:r>
              <a:rPr lang="lt-LT" sz="2500" dirty="0"/>
              <a:t>Imlių darbuotojų skiepijimas</a:t>
            </a:r>
          </a:p>
          <a:p>
            <a:pPr marL="0" indent="0">
              <a:buNone/>
            </a:pPr>
            <a:endParaRPr lang="en-US" dirty="0"/>
          </a:p>
        </p:txBody>
      </p:sp>
      <p:pic>
        <p:nvPicPr>
          <p:cNvPr id="12" name="Picture 11"/>
          <p:cNvPicPr>
            <a:picLocks noChangeAspect="1"/>
          </p:cNvPicPr>
          <p:nvPr/>
        </p:nvPicPr>
        <p:blipFill>
          <a:blip r:embed="rId2"/>
          <a:stretch>
            <a:fillRect/>
          </a:stretch>
        </p:blipFill>
        <p:spPr>
          <a:xfrm>
            <a:off x="962297" y="1825625"/>
            <a:ext cx="1867868" cy="1400901"/>
          </a:xfrm>
          <a:prstGeom prst="rect">
            <a:avLst/>
          </a:prstGeom>
        </p:spPr>
      </p:pic>
      <p:pic>
        <p:nvPicPr>
          <p:cNvPr id="16" name="Picture 15"/>
          <p:cNvPicPr>
            <a:picLocks noChangeAspect="1"/>
          </p:cNvPicPr>
          <p:nvPr/>
        </p:nvPicPr>
        <p:blipFill>
          <a:blip r:embed="rId3"/>
          <a:stretch>
            <a:fillRect/>
          </a:stretch>
        </p:blipFill>
        <p:spPr>
          <a:xfrm>
            <a:off x="962297" y="3823947"/>
            <a:ext cx="1755594" cy="1755594"/>
          </a:xfrm>
          <a:prstGeom prst="rect">
            <a:avLst/>
          </a:prstGeom>
        </p:spPr>
      </p:pic>
      <p:pic>
        <p:nvPicPr>
          <p:cNvPr id="17" name="Picture 16"/>
          <p:cNvPicPr>
            <a:picLocks noChangeAspect="1"/>
          </p:cNvPicPr>
          <p:nvPr/>
        </p:nvPicPr>
        <p:blipFill>
          <a:blip r:embed="rId4"/>
          <a:stretch>
            <a:fillRect/>
          </a:stretch>
        </p:blipFill>
        <p:spPr>
          <a:xfrm>
            <a:off x="9119508" y="2300696"/>
            <a:ext cx="2857500" cy="2857500"/>
          </a:xfrm>
          <a:prstGeom prst="rect">
            <a:avLst/>
          </a:prstGeom>
        </p:spPr>
      </p:pic>
      <p:sp>
        <p:nvSpPr>
          <p:cNvPr id="18" name="Rectangle 17"/>
          <p:cNvSpPr/>
          <p:nvPr/>
        </p:nvSpPr>
        <p:spPr>
          <a:xfrm>
            <a:off x="4014549" y="858338"/>
            <a:ext cx="4659289" cy="769441"/>
          </a:xfrm>
          <a:prstGeom prst="rect">
            <a:avLst/>
          </a:prstGeom>
        </p:spPr>
        <p:txBody>
          <a:bodyPr wrap="none">
            <a:spAutoFit/>
          </a:bodyPr>
          <a:lstStyle/>
          <a:p>
            <a:r>
              <a:rPr lang="lt-LT" sz="4400" b="1" dirty="0">
                <a:solidFill>
                  <a:schemeClr val="accent2">
                    <a:lumMod val="75000"/>
                  </a:schemeClr>
                </a:solidFill>
                <a:latin typeface="Calibri Light" panose="020F0302020204030204"/>
                <a:ea typeface="+mj-ea"/>
                <a:cs typeface="+mj-cs"/>
              </a:rPr>
              <a:t>BENDRADARBIAUTI</a:t>
            </a:r>
            <a:r>
              <a:rPr lang="en-US" sz="4400" b="1" dirty="0">
                <a:solidFill>
                  <a:schemeClr val="accent2">
                    <a:lumMod val="75000"/>
                  </a:schemeClr>
                </a:solidFill>
                <a:latin typeface="Calibri Light" panose="020F0302020204030204"/>
                <a:ea typeface="+mj-ea"/>
                <a:cs typeface="+mj-cs"/>
              </a:rPr>
              <a:t>!</a:t>
            </a:r>
            <a:endParaRPr lang="en-US" dirty="0">
              <a:solidFill>
                <a:schemeClr val="accent2">
                  <a:lumMod val="75000"/>
                </a:schemeClr>
              </a:solidFill>
            </a:endParaRPr>
          </a:p>
        </p:txBody>
      </p:sp>
    </p:spTree>
    <p:extLst>
      <p:ext uri="{BB962C8B-B14F-4D97-AF65-F5344CB8AC3E}">
        <p14:creationId xmlns:p14="http://schemas.microsoft.com/office/powerpoint/2010/main" val="232105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25FC-7631-44E2-A6A9-E63943E1CE73}"/>
              </a:ext>
            </a:extLst>
          </p:cNvPr>
          <p:cNvSpPr>
            <a:spLocks noGrp="1"/>
          </p:cNvSpPr>
          <p:nvPr>
            <p:ph type="title"/>
          </p:nvPr>
        </p:nvSpPr>
        <p:spPr>
          <a:xfrm>
            <a:off x="332764" y="180567"/>
            <a:ext cx="11526472" cy="935169"/>
          </a:xfrm>
        </p:spPr>
        <p:txBody>
          <a:bodyPr>
            <a:normAutofit/>
          </a:bodyPr>
          <a:lstStyle/>
          <a:p>
            <a:pPr algn="ctr"/>
            <a:r>
              <a:rPr lang="lt-LT" sz="4000" b="1" dirty="0"/>
              <a:t>Išvados ir pasiūlymai</a:t>
            </a:r>
            <a:endParaRPr lang="lt-LT" sz="4000" dirty="0"/>
          </a:p>
        </p:txBody>
      </p:sp>
      <p:sp>
        <p:nvSpPr>
          <p:cNvPr id="3" name="Content Placeholder 2">
            <a:extLst>
              <a:ext uri="{FF2B5EF4-FFF2-40B4-BE49-F238E27FC236}">
                <a16:creationId xmlns:a16="http://schemas.microsoft.com/office/drawing/2014/main" id="{D8368563-5CA0-4087-9C29-43A16289EE87}"/>
              </a:ext>
            </a:extLst>
          </p:cNvPr>
          <p:cNvSpPr>
            <a:spLocks noGrp="1"/>
          </p:cNvSpPr>
          <p:nvPr>
            <p:ph idx="1"/>
          </p:nvPr>
        </p:nvSpPr>
        <p:spPr>
          <a:xfrm>
            <a:off x="613226" y="1641067"/>
            <a:ext cx="10515600" cy="5137034"/>
          </a:xfrm>
        </p:spPr>
        <p:txBody>
          <a:bodyPr>
            <a:normAutofit fontScale="77500" lnSpcReduction="20000"/>
          </a:bodyPr>
          <a:lstStyle/>
          <a:p>
            <a:pPr algn="just"/>
            <a:r>
              <a:rPr lang="lt-LT" dirty="0"/>
              <a:t>Lietuvoje kiekvieną dieną vis daugėja tymų atvejų, šiuo metu registruota virš 500 patvirtintų atvejų.</a:t>
            </a:r>
          </a:p>
          <a:p>
            <a:pPr algn="just"/>
            <a:r>
              <a:rPr lang="lt-LT" dirty="0"/>
              <a:t>Vaikai ir sąlytį turėję asmenys skiepijami valstybės lėšomis, suaugusieji – savo lėšomis.</a:t>
            </a:r>
          </a:p>
          <a:p>
            <a:pPr algn="just"/>
            <a:r>
              <a:rPr lang="lt-LT" dirty="0"/>
              <a:t>Imuninį atsaką tikslinga išsitirti skiepytiems ar nežinantiems savo skiepijimo būklės asmenims. Neskiepytiems ir nesirgusiems  asmenims rekomenduojama pasiskiepyti.</a:t>
            </a:r>
          </a:p>
          <a:p>
            <a:pPr algn="just"/>
            <a:r>
              <a:rPr lang="lt-LT" dirty="0"/>
              <a:t>Neskiepyti, nepilnai skiepyti bei nesirgę tymais darbuotojai, kurie darbo metu gali būti veikiami biologinio rizikos veiksnio, turi didesnę riziką susirgti. </a:t>
            </a:r>
          </a:p>
          <a:p>
            <a:pPr algn="just"/>
            <a:r>
              <a:rPr lang="lt-LT" dirty="0"/>
              <a:t>Sąlytį su įtariamu sergant ar sergančiu tymais asmeniu galimai turėjusiems darbuotojams rekomenduojama pasiskiepyti. </a:t>
            </a:r>
          </a:p>
          <a:p>
            <a:pPr algn="just"/>
            <a:r>
              <a:rPr lang="lt-LT" dirty="0"/>
              <a:t>Tuo atveju, jei skiepijamasi iškart po turėto sąlyčio, būtina pasiskiepyti per 72 val. Nesuspėjus pasiskiepyti per nurodytą laikotarpį, svarbu išlaukti visą inkubacinį laikotarpį (21 d.) ir skiepytis tuo atveju, jei asmuo nesuserga. </a:t>
            </a:r>
          </a:p>
          <a:p>
            <a:pPr algn="just"/>
            <a:r>
              <a:rPr lang="lt-LT" dirty="0"/>
              <a:t>Sveikatos priežiūros specialistų skiepijimu turi pasirūpinti darbdaviai, vadovaudamiesi Lietuvos Respublikos sveikatos apsaugos ministro 2004 m. spalio 14 d. įsakymu Nr. V-716 „Dėl Darbuotojų, kurie skiepijami darbdavio lėšomis, profesijų ir pareigybių sąrašo patvirtinimo“.</a:t>
            </a:r>
          </a:p>
          <a:p>
            <a:pPr algn="just"/>
            <a:endParaRPr lang="lt-LT" dirty="0"/>
          </a:p>
          <a:p>
            <a:pPr algn="just"/>
            <a:endParaRPr lang="lt-LT" dirty="0"/>
          </a:p>
        </p:txBody>
      </p:sp>
      <p:pic>
        <p:nvPicPr>
          <p:cNvPr id="4" name="Picture 3">
            <a:extLst>
              <a:ext uri="{FF2B5EF4-FFF2-40B4-BE49-F238E27FC236}">
                <a16:creationId xmlns:a16="http://schemas.microsoft.com/office/drawing/2014/main" id="{4B96F060-CE29-4650-913A-845D614502FD}"/>
              </a:ext>
            </a:extLst>
          </p:cNvPr>
          <p:cNvPicPr>
            <a:picLocks noChangeAspect="1"/>
          </p:cNvPicPr>
          <p:nvPr/>
        </p:nvPicPr>
        <p:blipFill>
          <a:blip r:embed="rId2"/>
          <a:stretch>
            <a:fillRect/>
          </a:stretch>
        </p:blipFill>
        <p:spPr>
          <a:xfrm>
            <a:off x="305369" y="0"/>
            <a:ext cx="1532388" cy="1532388"/>
          </a:xfrm>
          <a:prstGeom prst="rect">
            <a:avLst/>
          </a:prstGeom>
        </p:spPr>
      </p:pic>
    </p:spTree>
    <p:extLst>
      <p:ext uri="{BB962C8B-B14F-4D97-AF65-F5344CB8AC3E}">
        <p14:creationId xmlns:p14="http://schemas.microsoft.com/office/powerpoint/2010/main" val="2412370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0A-17A1-4D48-8DEC-D54DA2C81EDA}"/>
              </a:ext>
            </a:extLst>
          </p:cNvPr>
          <p:cNvSpPr>
            <a:spLocks noGrp="1"/>
          </p:cNvSpPr>
          <p:nvPr>
            <p:ph type="title"/>
          </p:nvPr>
        </p:nvSpPr>
        <p:spPr/>
        <p:txBody>
          <a:bodyPr/>
          <a:lstStyle/>
          <a:p>
            <a:pPr algn="ctr"/>
            <a:r>
              <a:rPr lang="lt-LT" b="1" dirty="0">
                <a:solidFill>
                  <a:schemeClr val="accent6"/>
                </a:solidFill>
              </a:rPr>
              <a:t>AČIŪ UŽ DĖMESĮ</a:t>
            </a:r>
          </a:p>
        </p:txBody>
      </p:sp>
      <p:sp>
        <p:nvSpPr>
          <p:cNvPr id="3" name="Content Placeholder 2">
            <a:extLst>
              <a:ext uri="{FF2B5EF4-FFF2-40B4-BE49-F238E27FC236}">
                <a16:creationId xmlns:a16="http://schemas.microsoft.com/office/drawing/2014/main" id="{1591564C-4D4D-4E0B-9CBE-83903220FA3E}"/>
              </a:ext>
            </a:extLst>
          </p:cNvPr>
          <p:cNvSpPr>
            <a:spLocks noGrp="1"/>
          </p:cNvSpPr>
          <p:nvPr>
            <p:ph idx="1"/>
          </p:nvPr>
        </p:nvSpPr>
        <p:spPr/>
        <p:txBody>
          <a:bodyPr/>
          <a:lstStyle/>
          <a:p>
            <a:pPr marL="0" indent="0" algn="ctr">
              <a:buNone/>
            </a:pPr>
            <a:r>
              <a:rPr lang="lt-LT"/>
              <a:t> </a:t>
            </a:r>
            <a:endParaRPr lang="lt-LT" dirty="0"/>
          </a:p>
        </p:txBody>
      </p:sp>
      <p:pic>
        <p:nvPicPr>
          <p:cNvPr id="4" name="Picture 3">
            <a:extLst>
              <a:ext uri="{FF2B5EF4-FFF2-40B4-BE49-F238E27FC236}">
                <a16:creationId xmlns:a16="http://schemas.microsoft.com/office/drawing/2014/main" id="{7F80B3E6-B1E2-4332-A5D9-01457194213B}"/>
              </a:ext>
            </a:extLst>
          </p:cNvPr>
          <p:cNvPicPr>
            <a:picLocks noChangeAspect="1"/>
          </p:cNvPicPr>
          <p:nvPr/>
        </p:nvPicPr>
        <p:blipFill>
          <a:blip r:embed="rId2"/>
          <a:stretch>
            <a:fillRect/>
          </a:stretch>
        </p:blipFill>
        <p:spPr>
          <a:xfrm>
            <a:off x="3501005" y="4109884"/>
            <a:ext cx="4177989" cy="2305597"/>
          </a:xfrm>
          <a:prstGeom prst="rect">
            <a:avLst/>
          </a:prstGeom>
        </p:spPr>
      </p:pic>
    </p:spTree>
    <p:extLst>
      <p:ext uri="{BB962C8B-B14F-4D97-AF65-F5344CB8AC3E}">
        <p14:creationId xmlns:p14="http://schemas.microsoft.com/office/powerpoint/2010/main" val="8946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A169-49BC-4C26-A9EF-F465064E351F}"/>
              </a:ext>
            </a:extLst>
          </p:cNvPr>
          <p:cNvSpPr>
            <a:spLocks noGrp="1"/>
          </p:cNvSpPr>
          <p:nvPr>
            <p:ph type="title"/>
          </p:nvPr>
        </p:nvSpPr>
        <p:spPr>
          <a:xfrm>
            <a:off x="-1426828" y="138622"/>
            <a:ext cx="10515600" cy="1325563"/>
          </a:xfrm>
        </p:spPr>
        <p:txBody>
          <a:bodyPr/>
          <a:lstStyle/>
          <a:p>
            <a:pPr algn="ctr"/>
            <a:r>
              <a:rPr lang="lt-LT" b="1" dirty="0">
                <a:solidFill>
                  <a:schemeClr val="accent6"/>
                </a:solidFill>
              </a:rPr>
              <a:t>Kodėl tymai pavojingi?</a:t>
            </a:r>
          </a:p>
        </p:txBody>
      </p:sp>
      <p:sp>
        <p:nvSpPr>
          <p:cNvPr id="3" name="Content Placeholder 2">
            <a:extLst>
              <a:ext uri="{FF2B5EF4-FFF2-40B4-BE49-F238E27FC236}">
                <a16:creationId xmlns:a16="http://schemas.microsoft.com/office/drawing/2014/main" id="{5FD6124A-38CD-40A4-9CA9-00C4267C0877}"/>
              </a:ext>
            </a:extLst>
          </p:cNvPr>
          <p:cNvSpPr>
            <a:spLocks noGrp="1"/>
          </p:cNvSpPr>
          <p:nvPr>
            <p:ph idx="1"/>
          </p:nvPr>
        </p:nvSpPr>
        <p:spPr>
          <a:xfrm>
            <a:off x="838200" y="1825624"/>
            <a:ext cx="5445154" cy="4742955"/>
          </a:xfrm>
        </p:spPr>
        <p:txBody>
          <a:bodyPr>
            <a:normAutofit fontScale="85000" lnSpcReduction="20000"/>
          </a:bodyPr>
          <a:lstStyle/>
          <a:p>
            <a:pPr algn="just"/>
            <a:r>
              <a:rPr lang="lt-LT" dirty="0"/>
              <a:t>Pasaulio sveikatos organizacijos duomenimis, iki 1980 m. prieš pradedant vakcinaciją pasauliniu mastu, kiekvienais metais buvo registruojama </a:t>
            </a:r>
            <a:r>
              <a:rPr lang="lt-LT" b="1" dirty="0">
                <a:solidFill>
                  <a:srgbClr val="FF0000"/>
                </a:solidFill>
              </a:rPr>
              <a:t>2,6 mln. mirčių nuo tymų</a:t>
            </a:r>
            <a:r>
              <a:rPr lang="lt-LT" dirty="0"/>
              <a:t>.</a:t>
            </a:r>
          </a:p>
          <a:p>
            <a:pPr algn="just"/>
            <a:r>
              <a:rPr lang="lt-LT" dirty="0"/>
              <a:t>Iš 1000 užsikrėtusiųjų tymais </a:t>
            </a:r>
            <a:r>
              <a:rPr lang="lt-LT" b="1" dirty="0">
                <a:solidFill>
                  <a:srgbClr val="FF0000"/>
                </a:solidFill>
              </a:rPr>
              <a:t>1 ar 2 gali mirti </a:t>
            </a:r>
            <a:r>
              <a:rPr lang="lt-LT" dirty="0"/>
              <a:t>nuo šios ligos sukeltų komplikacijų net ir taikant geriausią medicininę priežiūrą.</a:t>
            </a:r>
          </a:p>
          <a:p>
            <a:pPr algn="just"/>
            <a:r>
              <a:rPr lang="lt-LT" b="1" dirty="0">
                <a:solidFill>
                  <a:srgbClr val="FF0000"/>
                </a:solidFill>
              </a:rPr>
              <a:t>Komplikacijos:</a:t>
            </a:r>
            <a:r>
              <a:rPr lang="lt-LT" dirty="0"/>
              <a:t> vidurinės ausies uždegimas, plaučių uždegimas, encefalitas. Gali sukelti </a:t>
            </a:r>
            <a:r>
              <a:rPr lang="lt-LT" b="1" dirty="0">
                <a:solidFill>
                  <a:srgbClr val="FF0000"/>
                </a:solidFill>
              </a:rPr>
              <a:t>ilgalaikes komplikacijas</a:t>
            </a:r>
            <a:r>
              <a:rPr lang="lt-LT" dirty="0"/>
              <a:t>.</a:t>
            </a:r>
          </a:p>
          <a:p>
            <a:pPr algn="just"/>
            <a:r>
              <a:rPr lang="lt-LT" dirty="0"/>
              <a:t>Tymai gali sukelti </a:t>
            </a:r>
            <a:r>
              <a:rPr lang="lt-LT" b="1" dirty="0">
                <a:solidFill>
                  <a:srgbClr val="FF0000"/>
                </a:solidFill>
              </a:rPr>
              <a:t>išankstinį gimdymą </a:t>
            </a:r>
            <a:r>
              <a:rPr lang="lt-LT" dirty="0"/>
              <a:t>bei riziką susilaukti mažesnio kūno svorio kūdikio.</a:t>
            </a:r>
          </a:p>
          <a:p>
            <a:endParaRPr lang="lt-LT" dirty="0"/>
          </a:p>
          <a:p>
            <a:endParaRPr lang="lt-LT" dirty="0"/>
          </a:p>
          <a:p>
            <a:endParaRPr lang="lt-LT" dirty="0"/>
          </a:p>
          <a:p>
            <a:endParaRPr lang="lt-LT" dirty="0"/>
          </a:p>
        </p:txBody>
      </p:sp>
      <p:pic>
        <p:nvPicPr>
          <p:cNvPr id="4" name="Picture 3">
            <a:extLst>
              <a:ext uri="{FF2B5EF4-FFF2-40B4-BE49-F238E27FC236}">
                <a16:creationId xmlns:a16="http://schemas.microsoft.com/office/drawing/2014/main" id="{473495AF-E550-4CE4-84F8-7F8A88C86CE5}"/>
              </a:ext>
            </a:extLst>
          </p:cNvPr>
          <p:cNvPicPr>
            <a:picLocks noChangeAspect="1"/>
          </p:cNvPicPr>
          <p:nvPr/>
        </p:nvPicPr>
        <p:blipFill>
          <a:blip r:embed="rId2"/>
          <a:stretch>
            <a:fillRect/>
          </a:stretch>
        </p:blipFill>
        <p:spPr>
          <a:xfrm>
            <a:off x="7341220" y="0"/>
            <a:ext cx="4850780" cy="6858000"/>
          </a:xfrm>
          <a:prstGeom prst="rect">
            <a:avLst/>
          </a:prstGeom>
        </p:spPr>
      </p:pic>
    </p:spTree>
    <p:extLst>
      <p:ext uri="{BB962C8B-B14F-4D97-AF65-F5344CB8AC3E}">
        <p14:creationId xmlns:p14="http://schemas.microsoft.com/office/powerpoint/2010/main" val="298114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6"/>
                </a:solidFill>
              </a:rPr>
              <a:t>Skiepijimas</a:t>
            </a:r>
            <a:endParaRPr lang="en-US" b="1" dirty="0">
              <a:solidFill>
                <a:schemeClr val="accent6"/>
              </a:solidFill>
            </a:endParaRPr>
          </a:p>
        </p:txBody>
      </p:sp>
      <p:sp>
        <p:nvSpPr>
          <p:cNvPr id="3" name="Content Placeholder 2"/>
          <p:cNvSpPr>
            <a:spLocks noGrp="1"/>
          </p:cNvSpPr>
          <p:nvPr>
            <p:ph idx="1"/>
          </p:nvPr>
        </p:nvSpPr>
        <p:spPr>
          <a:xfrm>
            <a:off x="838200" y="2600587"/>
            <a:ext cx="10709366" cy="3956966"/>
          </a:xfrm>
        </p:spPr>
        <p:txBody>
          <a:bodyPr>
            <a:normAutofit/>
          </a:bodyPr>
          <a:lstStyle/>
          <a:p>
            <a:pPr algn="just"/>
            <a:r>
              <a:rPr lang="lt-LT" dirty="0"/>
              <a:t>Vienintelė tymų profilaktikos ir valdymo priemonė – skiepijimai kombinuota tymų, epideminio parotito, raudonukės (MMR) vakcina.</a:t>
            </a:r>
          </a:p>
          <a:p>
            <a:pPr algn="just"/>
            <a:r>
              <a:rPr lang="lt-LT" dirty="0"/>
              <a:t>Lietuvoje nuo tymų vaikai pradėti skiepyti 1964 m. ir skiepijami pagal Lietuvos Respublikos vaikų profilaktinių skiepijimų kalendorių.</a:t>
            </a:r>
          </a:p>
          <a:p>
            <a:pPr algn="just"/>
            <a:r>
              <a:rPr lang="lt-LT" dirty="0"/>
              <a:t>Nuo 1988 m. pridėta antroji MMR vakcinos dozė.</a:t>
            </a:r>
          </a:p>
        </p:txBody>
      </p:sp>
      <p:pic>
        <p:nvPicPr>
          <p:cNvPr id="4" name="Picture 3"/>
          <p:cNvPicPr>
            <a:picLocks noChangeAspect="1"/>
          </p:cNvPicPr>
          <p:nvPr/>
        </p:nvPicPr>
        <p:blipFill>
          <a:blip r:embed="rId2"/>
          <a:stretch>
            <a:fillRect/>
          </a:stretch>
        </p:blipFill>
        <p:spPr>
          <a:xfrm>
            <a:off x="185058" y="146844"/>
            <a:ext cx="2864555" cy="1611312"/>
          </a:xfrm>
          <a:prstGeom prst="rect">
            <a:avLst/>
          </a:prstGeom>
        </p:spPr>
      </p:pic>
    </p:spTree>
    <p:extLst>
      <p:ext uri="{BB962C8B-B14F-4D97-AF65-F5344CB8AC3E}">
        <p14:creationId xmlns:p14="http://schemas.microsoft.com/office/powerpoint/2010/main" val="287102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2">
                    <a:lumMod val="50000"/>
                  </a:schemeClr>
                </a:solidFill>
              </a:rPr>
              <a:t>Tymų, epideminio parotito, raudonukės (MMR) vakcina</a:t>
            </a:r>
            <a:endParaRPr lang="en-US" b="1" dirty="0">
              <a:solidFill>
                <a:schemeClr val="accent2">
                  <a:lumMod val="50000"/>
                </a:schemeClr>
              </a:solidFill>
            </a:endParaRPr>
          </a:p>
        </p:txBody>
      </p:sp>
      <p:sp>
        <p:nvSpPr>
          <p:cNvPr id="3" name="Content Placeholder 2"/>
          <p:cNvSpPr>
            <a:spLocks noGrp="1"/>
          </p:cNvSpPr>
          <p:nvPr>
            <p:ph idx="1"/>
          </p:nvPr>
        </p:nvSpPr>
        <p:spPr/>
        <p:txBody>
          <a:bodyPr>
            <a:normAutofit/>
          </a:bodyPr>
          <a:lstStyle/>
          <a:p>
            <a:pPr algn="just"/>
            <a:r>
              <a:rPr lang="lt-LT" dirty="0"/>
              <a:t>Po vienos tymų skiepų dozės apsauginis antikūnų titras susidaro 94–98 proc. skiepytų asmenų. Imuniteto trukmė, įskiepijus vieną vakcinos dozę, įvairi – nuo kelerių iki 10–12 metų. </a:t>
            </a:r>
          </a:p>
          <a:p>
            <a:pPr algn="just"/>
            <a:r>
              <a:rPr lang="lt-LT" b="1" dirty="0"/>
              <a:t>Ilgalaikei imuninei apsaugai reikalinga antroji vakcinos dozė</a:t>
            </a:r>
            <a:r>
              <a:rPr lang="lt-LT" dirty="0"/>
              <a:t>. Laikui bėgant imuninis atsakas gali mažėti.</a:t>
            </a:r>
          </a:p>
        </p:txBody>
      </p:sp>
    </p:spTree>
    <p:extLst>
      <p:ext uri="{BB962C8B-B14F-4D97-AF65-F5344CB8AC3E}">
        <p14:creationId xmlns:p14="http://schemas.microsoft.com/office/powerpoint/2010/main" val="397783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accent6"/>
                </a:solidFill>
              </a:rPr>
              <a:t>Ką daryti, jeigu pacientas nežino savo skiepijimo būklės</a:t>
            </a:r>
            <a:endParaRPr lang="en-US" b="1" dirty="0">
              <a:solidFill>
                <a:schemeClr val="accent6"/>
              </a:solidFill>
            </a:endParaRPr>
          </a:p>
        </p:txBody>
      </p:sp>
      <p:sp>
        <p:nvSpPr>
          <p:cNvPr id="3" name="Content Placeholder 2"/>
          <p:cNvSpPr>
            <a:spLocks noGrp="1"/>
          </p:cNvSpPr>
          <p:nvPr>
            <p:ph idx="1"/>
          </p:nvPr>
        </p:nvSpPr>
        <p:spPr>
          <a:xfrm>
            <a:off x="838200" y="1837189"/>
            <a:ext cx="10515600" cy="4339774"/>
          </a:xfrm>
        </p:spPr>
        <p:txBody>
          <a:bodyPr>
            <a:normAutofit/>
          </a:bodyPr>
          <a:lstStyle/>
          <a:p>
            <a:pPr marL="0" indent="0" algn="just">
              <a:buNone/>
            </a:pPr>
            <a:r>
              <a:rPr lang="lt-LT" dirty="0"/>
              <a:t>Jei asmuo abejoja ar yra skiepytas, jis gali:</a:t>
            </a:r>
          </a:p>
          <a:p>
            <a:pPr algn="just"/>
            <a:r>
              <a:rPr lang="lt-LT" dirty="0"/>
              <a:t>kreiptis į savo ASPĮ, kur bus įvertinta jo medicininė dokumentacija (vakcinacija / tymų diagnozė praeityje);</a:t>
            </a:r>
          </a:p>
          <a:p>
            <a:pPr algn="just"/>
            <a:r>
              <a:rPr lang="lt-LT" dirty="0"/>
              <a:t>atlikti serologinius tyrimus imuninio atsako įvertinimui. </a:t>
            </a:r>
          </a:p>
          <a:p>
            <a:pPr algn="just"/>
            <a:endParaRPr lang="lt-LT" dirty="0"/>
          </a:p>
          <a:p>
            <a:pPr marL="0" indent="0" algn="just">
              <a:buNone/>
            </a:pPr>
            <a:r>
              <a:rPr lang="lt-LT" dirty="0"/>
              <a:t>Neskiepytiems, nesirgusiems bei savo skiepijimo būklės nežinantiems asmenims rekomenduojama pasiskiepyti.</a:t>
            </a:r>
          </a:p>
          <a:p>
            <a:pPr marL="0" indent="0">
              <a:buNone/>
            </a:pPr>
            <a:endParaRPr lang="en-US" dirty="0"/>
          </a:p>
        </p:txBody>
      </p:sp>
      <p:pic>
        <p:nvPicPr>
          <p:cNvPr id="4" name="Picture 3">
            <a:extLst>
              <a:ext uri="{FF2B5EF4-FFF2-40B4-BE49-F238E27FC236}">
                <a16:creationId xmlns:a16="http://schemas.microsoft.com/office/drawing/2014/main" id="{EA721742-4FEC-4461-9978-2767F48F6150}"/>
              </a:ext>
            </a:extLst>
          </p:cNvPr>
          <p:cNvPicPr>
            <a:picLocks noChangeAspect="1"/>
          </p:cNvPicPr>
          <p:nvPr/>
        </p:nvPicPr>
        <p:blipFill>
          <a:blip r:embed="rId2"/>
          <a:stretch>
            <a:fillRect/>
          </a:stretch>
        </p:blipFill>
        <p:spPr>
          <a:xfrm>
            <a:off x="9462527" y="5112274"/>
            <a:ext cx="2729473" cy="1745726"/>
          </a:xfrm>
          <a:prstGeom prst="rect">
            <a:avLst/>
          </a:prstGeom>
        </p:spPr>
      </p:pic>
    </p:spTree>
    <p:extLst>
      <p:ext uri="{BB962C8B-B14F-4D97-AF65-F5344CB8AC3E}">
        <p14:creationId xmlns:p14="http://schemas.microsoft.com/office/powerpoint/2010/main" val="42486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34F0-3759-4D1B-BEC5-DCCBEAC14365}"/>
              </a:ext>
            </a:extLst>
          </p:cNvPr>
          <p:cNvSpPr>
            <a:spLocks noGrp="1"/>
          </p:cNvSpPr>
          <p:nvPr>
            <p:ph type="title"/>
          </p:nvPr>
        </p:nvSpPr>
        <p:spPr>
          <a:xfrm>
            <a:off x="838200" y="105066"/>
            <a:ext cx="10515600" cy="1325563"/>
          </a:xfrm>
        </p:spPr>
        <p:txBody>
          <a:bodyPr/>
          <a:lstStyle/>
          <a:p>
            <a:pPr algn="ctr"/>
            <a:r>
              <a:rPr lang="lt-LT" b="1" dirty="0">
                <a:solidFill>
                  <a:schemeClr val="accent6"/>
                </a:solidFill>
              </a:rPr>
              <a:t>Kas gali skiepytis MMR vakcina valstybės lėšomis?</a:t>
            </a:r>
          </a:p>
        </p:txBody>
      </p:sp>
      <p:sp>
        <p:nvSpPr>
          <p:cNvPr id="3" name="Content Placeholder 2">
            <a:extLst>
              <a:ext uri="{FF2B5EF4-FFF2-40B4-BE49-F238E27FC236}">
                <a16:creationId xmlns:a16="http://schemas.microsoft.com/office/drawing/2014/main" id="{5FF623EA-32C9-4098-B098-702714503589}"/>
              </a:ext>
            </a:extLst>
          </p:cNvPr>
          <p:cNvSpPr>
            <a:spLocks noGrp="1"/>
          </p:cNvSpPr>
          <p:nvPr>
            <p:ph idx="1"/>
          </p:nvPr>
        </p:nvSpPr>
        <p:spPr>
          <a:xfrm>
            <a:off x="461394" y="1845578"/>
            <a:ext cx="11140580" cy="4647297"/>
          </a:xfrm>
        </p:spPr>
        <p:txBody>
          <a:bodyPr>
            <a:normAutofit fontScale="92500" lnSpcReduction="20000"/>
          </a:bodyPr>
          <a:lstStyle/>
          <a:p>
            <a:pPr marL="0" indent="0" algn="ctr">
              <a:buNone/>
            </a:pPr>
            <a:r>
              <a:rPr lang="lt-LT" sz="4100" b="1" dirty="0"/>
              <a:t>VAIKAI IR SĄLYTĮ TURĖJĘ ASMENYS</a:t>
            </a:r>
            <a:endParaRPr lang="lt-LT" dirty="0"/>
          </a:p>
          <a:p>
            <a:pPr algn="just"/>
            <a:endParaRPr lang="lt-LT" dirty="0"/>
          </a:p>
          <a:p>
            <a:pPr algn="just"/>
            <a:r>
              <a:rPr lang="lt-LT" dirty="0"/>
              <a:t>Pagal vaikų profilaktinių skiepijimų kalendorių skiepijami 15–16 mėn. ir 6–7 m. amžiaus vaikai.</a:t>
            </a:r>
          </a:p>
          <a:p>
            <a:pPr algn="just"/>
            <a:r>
              <a:rPr lang="lt-LT" dirty="0"/>
              <a:t>Vaikai, kurie dėl tam tikrų priežasčių nebuvo paskiepyti pagal vaikų profilaktinių skiepijimų kalendorių, gali pasiskiepyti ir vėliau (sudaromas individualus skiepijimo grafikas).</a:t>
            </a:r>
          </a:p>
          <a:p>
            <a:pPr algn="just"/>
            <a:r>
              <a:rPr lang="lt-LT" dirty="0"/>
              <a:t>Kontaktiniai asmenys, kurie buvo sąlytyje su sergančiuoju tymais, skiepijami viena MMR vakcinos doze.</a:t>
            </a:r>
          </a:p>
          <a:p>
            <a:pPr algn="just"/>
            <a:r>
              <a:rPr lang="lt-LT" dirty="0"/>
              <a:t>Kontaktinių asmenų sąrašą sudaro NVSC departamentų ULVS specialistai, gavę pranešimą apie įtariamą ar nustatytą tymų atvejį.</a:t>
            </a:r>
          </a:p>
          <a:p>
            <a:pPr algn="just"/>
            <a:r>
              <a:rPr lang="lt-LT" dirty="0"/>
              <a:t>Asmuo, žinantis, kad buvo kontakte su sergančiuoju ir dėl tam tikrų priežasčių neįtrauktas į kontaktinių asmenų sąrašą, gali kreiptis į NVSC departamentą.</a:t>
            </a:r>
          </a:p>
        </p:txBody>
      </p:sp>
    </p:spTree>
    <p:extLst>
      <p:ext uri="{BB962C8B-B14F-4D97-AF65-F5344CB8AC3E}">
        <p14:creationId xmlns:p14="http://schemas.microsoft.com/office/powerpoint/2010/main" val="198518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3"/>
            <a:ext cx="10515600" cy="988219"/>
          </a:xfrm>
        </p:spPr>
        <p:txBody>
          <a:bodyPr/>
          <a:lstStyle/>
          <a:p>
            <a:pPr algn="ctr"/>
            <a:r>
              <a:rPr lang="lt-LT" b="1" dirty="0">
                <a:solidFill>
                  <a:schemeClr val="accent6"/>
                </a:solidFill>
              </a:rPr>
              <a:t>Kolektyvinis imunitetas</a:t>
            </a:r>
            <a:endParaRPr lang="en-US" b="1" dirty="0">
              <a:solidFill>
                <a:schemeClr val="accent6"/>
              </a:solidFill>
            </a:endParaRPr>
          </a:p>
        </p:txBody>
      </p:sp>
      <p:sp>
        <p:nvSpPr>
          <p:cNvPr id="3" name="Content Placeholder 2"/>
          <p:cNvSpPr>
            <a:spLocks noGrp="1"/>
          </p:cNvSpPr>
          <p:nvPr>
            <p:ph idx="1"/>
          </p:nvPr>
        </p:nvSpPr>
        <p:spPr>
          <a:xfrm>
            <a:off x="444137" y="1353344"/>
            <a:ext cx="5473337" cy="5295900"/>
          </a:xfrm>
        </p:spPr>
        <p:txBody>
          <a:bodyPr>
            <a:normAutofit/>
          </a:bodyPr>
          <a:lstStyle/>
          <a:p>
            <a:pPr algn="just"/>
            <a:r>
              <a:rPr lang="lt-LT" dirty="0"/>
              <a:t>Svarbi ne tik individuali apsauga, bet ir galimybė apsaugoti visą visuomenę.</a:t>
            </a:r>
            <a:endParaRPr lang="en-US" dirty="0"/>
          </a:p>
          <a:p>
            <a:pPr algn="just"/>
            <a:r>
              <a:rPr lang="en-US" dirty="0" err="1"/>
              <a:t>Jei</a:t>
            </a:r>
            <a:r>
              <a:rPr lang="en-US" dirty="0"/>
              <a:t> </a:t>
            </a:r>
            <a:r>
              <a:rPr lang="en-US" dirty="0" err="1"/>
              <a:t>kiekvienoje</a:t>
            </a:r>
            <a:r>
              <a:rPr lang="en-US" dirty="0"/>
              <a:t> am</a:t>
            </a:r>
            <a:r>
              <a:rPr lang="lt-LT" dirty="0"/>
              <a:t>žiaus grupėje paskiepijama daugiau kaip 95 proc. asmenų, visuomenėje sukuriamas aukšto lygio kolektyvinis imunitetas ir tymų virusas negali plisti.</a:t>
            </a:r>
          </a:p>
          <a:p>
            <a:pPr algn="just"/>
            <a:r>
              <a:rPr lang="lt-LT" dirty="0"/>
              <a:t>PSO tikslas – iki 2020 m. eliminuoti tymus bent jau penkiuose PSO regionuose.</a:t>
            </a:r>
            <a:endParaRPr lang="en-US" dirty="0"/>
          </a:p>
        </p:txBody>
      </p:sp>
      <p:pic>
        <p:nvPicPr>
          <p:cNvPr id="4" name="Picture 3"/>
          <p:cNvPicPr>
            <a:picLocks noChangeAspect="1"/>
          </p:cNvPicPr>
          <p:nvPr/>
        </p:nvPicPr>
        <p:blipFill>
          <a:blip r:embed="rId2"/>
          <a:stretch>
            <a:fillRect/>
          </a:stretch>
        </p:blipFill>
        <p:spPr>
          <a:xfrm>
            <a:off x="6096000" y="1353344"/>
            <a:ext cx="5905500" cy="5295900"/>
          </a:xfrm>
          <a:prstGeom prst="rect">
            <a:avLst/>
          </a:prstGeom>
        </p:spPr>
      </p:pic>
    </p:spTree>
    <p:extLst>
      <p:ext uri="{BB962C8B-B14F-4D97-AF65-F5344CB8AC3E}">
        <p14:creationId xmlns:p14="http://schemas.microsoft.com/office/powerpoint/2010/main" val="156488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11E1-2303-4970-9CDC-92ABAD0E36A0}"/>
              </a:ext>
            </a:extLst>
          </p:cNvPr>
          <p:cNvSpPr>
            <a:spLocks noGrp="1"/>
          </p:cNvSpPr>
          <p:nvPr>
            <p:ph type="title"/>
          </p:nvPr>
        </p:nvSpPr>
        <p:spPr/>
        <p:txBody>
          <a:bodyPr>
            <a:normAutofit/>
          </a:bodyPr>
          <a:lstStyle/>
          <a:p>
            <a:pPr algn="ctr"/>
            <a:r>
              <a:rPr lang="lt-LT" sz="4000" b="1" dirty="0">
                <a:solidFill>
                  <a:schemeClr val="accent6"/>
                </a:solidFill>
              </a:rPr>
              <a:t>Kokiais atvejais reikia skiepytis suaugusiems?</a:t>
            </a:r>
          </a:p>
        </p:txBody>
      </p:sp>
      <p:sp>
        <p:nvSpPr>
          <p:cNvPr id="3" name="Content Placeholder 2">
            <a:extLst>
              <a:ext uri="{FF2B5EF4-FFF2-40B4-BE49-F238E27FC236}">
                <a16:creationId xmlns:a16="http://schemas.microsoft.com/office/drawing/2014/main" id="{60034B81-E43D-4399-912A-30396533482C}"/>
              </a:ext>
            </a:extLst>
          </p:cNvPr>
          <p:cNvSpPr>
            <a:spLocks noGrp="1"/>
          </p:cNvSpPr>
          <p:nvPr>
            <p:ph idx="1"/>
          </p:nvPr>
        </p:nvSpPr>
        <p:spPr/>
        <p:txBody>
          <a:bodyPr/>
          <a:lstStyle/>
          <a:p>
            <a:pPr algn="just"/>
            <a:r>
              <a:rPr lang="lt-LT" dirty="0"/>
              <a:t>Jei asmenys turėjo sąlytį su tymais sergančiu ar įtariamu sergant asmeniu.</a:t>
            </a:r>
          </a:p>
          <a:p>
            <a:pPr algn="just"/>
            <a:r>
              <a:rPr lang="lt-LT" dirty="0"/>
              <a:t>Neskiepytiems, nesirgusiems bei savo skiepijimo būklės nežinantiems asmenims rekomenduojama pasiskiepyti (suaugusiems nekompensuojama).</a:t>
            </a:r>
          </a:p>
          <a:p>
            <a:pPr algn="just"/>
            <a:r>
              <a:rPr lang="lt-LT" dirty="0">
                <a:solidFill>
                  <a:srgbClr val="FF0000"/>
                </a:solidFill>
              </a:rPr>
              <a:t>Jei asmuo abejoja ar yra skiepytas, jis gali kreiptis į savo ASPĮ, kur bus įvertinta jo medicininė dokumentacija (vakcinacija / tymų diagnozė praeityje), atlikti serologinius tyrimus imuninio atsako įvertinimui arba pasiskiepyti.</a:t>
            </a:r>
          </a:p>
          <a:p>
            <a:pPr marL="0" indent="0">
              <a:buNone/>
            </a:pPr>
            <a:endParaRPr lang="lt-LT" dirty="0"/>
          </a:p>
        </p:txBody>
      </p:sp>
    </p:spTree>
    <p:extLst>
      <p:ext uri="{BB962C8B-B14F-4D97-AF65-F5344CB8AC3E}">
        <p14:creationId xmlns:p14="http://schemas.microsoft.com/office/powerpoint/2010/main" val="618124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1892</Words>
  <Application>Microsoft Office PowerPoint</Application>
  <PresentationFormat>Plačiaekranė</PresentationFormat>
  <Paragraphs>165</Paragraphs>
  <Slides>29</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29</vt:i4>
      </vt:variant>
    </vt:vector>
  </HeadingPairs>
  <TitlesOfParts>
    <vt:vector size="33" baseType="lpstr">
      <vt:lpstr>Arial</vt:lpstr>
      <vt:lpstr>Calibri</vt:lpstr>
      <vt:lpstr>Calibri Light</vt:lpstr>
      <vt:lpstr>Office Theme</vt:lpstr>
      <vt:lpstr>TYMAI</vt:lpstr>
      <vt:lpstr>Sergamumo tymais situacija</vt:lpstr>
      <vt:lpstr>Kodėl tymai pavojingi?</vt:lpstr>
      <vt:lpstr>Skiepijimas</vt:lpstr>
      <vt:lpstr>Tymų, epideminio parotito, raudonukės (MMR) vakcina</vt:lpstr>
      <vt:lpstr>Ką daryti, jeigu pacientas nežino savo skiepijimo būklės</vt:lpstr>
      <vt:lpstr>Kas gali skiepytis MMR vakcina valstybės lėšomis?</vt:lpstr>
      <vt:lpstr>Kolektyvinis imunitetas</vt:lpstr>
      <vt:lpstr>Kokiais atvejais reikia skiepytis suaugusiems?</vt:lpstr>
      <vt:lpstr>Imuninės būklės nustatymas - serologiniai tyrimai</vt:lpstr>
      <vt:lpstr>Serologiniai tyrimai NVSPL</vt:lpstr>
      <vt:lpstr>Tymų atvejo valdymas (1)</vt:lpstr>
      <vt:lpstr>Tymų atvejo valdymas (2)</vt:lpstr>
      <vt:lpstr>Tymų atvejo valdymas (3)</vt:lpstr>
      <vt:lpstr>Informacijos perdavimas (I)</vt:lpstr>
      <vt:lpstr>Informacijos perdavimas (II)</vt:lpstr>
      <vt:lpstr>Ėminių persiuntimas į NVSPL (I)</vt:lpstr>
      <vt:lpstr>Sveikatos priežiūros specialistai. Rizika</vt:lpstr>
      <vt:lpstr>Sveikatos priežiūros specialistai. Galimos rizikos valdymo priemonės</vt:lpstr>
      <vt:lpstr>Pasiskiepijimo galimybės Vilniuje</vt:lpstr>
      <vt:lpstr>Skiepijimo apimtys Lietuvoje (pirmoji dozė, 2 m.)</vt:lpstr>
      <vt:lpstr>Skiepijimo apimtys Lietuvoje (antroji dozė, 7 m.)</vt:lpstr>
      <vt:lpstr>Skiepijimo apimtys Vilniuje 2014–2018 m.</vt:lpstr>
      <vt:lpstr>Situacija Lietuvoje 2008–2018 m.</vt:lpstr>
      <vt:lpstr>Situacija Lietuvoje 2018–2019 m.</vt:lpstr>
      <vt:lpstr>Pagrindinės kryptys, susijusios su tymų valdymu šiuo metu</vt:lpstr>
      <vt:lpstr>Ką šiuo metu galime daryti?</vt:lpstr>
      <vt:lpstr>Išvados ir pasiūlymai</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TYMŲ VALDYMAS</dc:title>
  <dc:creator>User</dc:creator>
  <cp:lastModifiedBy>Biruta Zdanevičienė</cp:lastModifiedBy>
  <cp:revision>314</cp:revision>
  <dcterms:created xsi:type="dcterms:W3CDTF">2019-03-07T15:48:52Z</dcterms:created>
  <dcterms:modified xsi:type="dcterms:W3CDTF">2019-04-23T06:01:39Z</dcterms:modified>
</cp:coreProperties>
</file>